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53" r:id="rId2"/>
    <p:sldId id="560" r:id="rId3"/>
    <p:sldId id="482" r:id="rId4"/>
    <p:sldId id="472" r:id="rId5"/>
    <p:sldId id="476" r:id="rId6"/>
    <p:sldId id="471" r:id="rId7"/>
    <p:sldId id="483" r:id="rId8"/>
    <p:sldId id="478" r:id="rId9"/>
    <p:sldId id="484" r:id="rId10"/>
    <p:sldId id="550" r:id="rId11"/>
    <p:sldId id="493" r:id="rId12"/>
    <p:sldId id="539" r:id="rId13"/>
    <p:sldId id="540" r:id="rId14"/>
    <p:sldId id="542" r:id="rId15"/>
    <p:sldId id="547" r:id="rId16"/>
    <p:sldId id="548" r:id="rId17"/>
    <p:sldId id="469" r:id="rId18"/>
    <p:sldId id="549" r:id="rId19"/>
    <p:sldId id="557" r:id="rId20"/>
    <p:sldId id="558" r:id="rId21"/>
    <p:sldId id="561" r:id="rId22"/>
    <p:sldId id="466" r:id="rId23"/>
    <p:sldId id="559" r:id="rId24"/>
    <p:sldId id="562" r:id="rId25"/>
    <p:sldId id="465" r:id="rId26"/>
    <p:sldId id="463" r:id="rId27"/>
    <p:sldId id="454" r:id="rId28"/>
  </p:sldIdLst>
  <p:sldSz cx="9144000" cy="6858000" type="screen4x3"/>
  <p:notesSz cx="6667500" cy="9801225"/>
  <p:defaultText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85DFFF"/>
    <a:srgbClr val="150C8E"/>
    <a:srgbClr val="1BE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0" autoAdjust="0"/>
    <p:restoredTop sz="85532" autoAdjust="0"/>
  </p:normalViewPr>
  <p:slideViewPr>
    <p:cSldViewPr>
      <p:cViewPr varScale="1">
        <p:scale>
          <a:sx n="78" d="100"/>
          <a:sy n="78"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89250" cy="490060"/>
          </a:xfrm>
          <a:prstGeom prst="rect">
            <a:avLst/>
          </a:prstGeom>
        </p:spPr>
        <p:txBody>
          <a:bodyPr vert="horz" lIns="90664" tIns="45332" rIns="90664" bIns="45332" rtlCol="0"/>
          <a:lstStyle>
            <a:lvl1pPr algn="l">
              <a:defRPr sz="1200"/>
            </a:lvl1pPr>
          </a:lstStyle>
          <a:p>
            <a:endParaRPr lang="en-US"/>
          </a:p>
        </p:txBody>
      </p:sp>
      <p:sp>
        <p:nvSpPr>
          <p:cNvPr id="3" name="Date Placeholder 2"/>
          <p:cNvSpPr>
            <a:spLocks noGrp="1"/>
          </p:cNvSpPr>
          <p:nvPr>
            <p:ph type="dt" sz="quarter" idx="1"/>
          </p:nvPr>
        </p:nvSpPr>
        <p:spPr>
          <a:xfrm>
            <a:off x="3776708" y="1"/>
            <a:ext cx="2889250" cy="490060"/>
          </a:xfrm>
          <a:prstGeom prst="rect">
            <a:avLst/>
          </a:prstGeom>
        </p:spPr>
        <p:txBody>
          <a:bodyPr vert="horz" lIns="90664" tIns="45332" rIns="90664" bIns="45332" rtlCol="0"/>
          <a:lstStyle>
            <a:lvl1pPr algn="r">
              <a:defRPr sz="1200"/>
            </a:lvl1pPr>
          </a:lstStyle>
          <a:p>
            <a:fld id="{17A77CA4-5A26-418C-928D-DC38DD8AD0BF}" type="datetimeFigureOut">
              <a:rPr lang="en-US" smtClean="0"/>
              <a:pPr/>
              <a:t>6/15/2014</a:t>
            </a:fld>
            <a:endParaRPr lang="en-US"/>
          </a:p>
        </p:txBody>
      </p:sp>
      <p:sp>
        <p:nvSpPr>
          <p:cNvPr id="4" name="Footer Placeholder 3"/>
          <p:cNvSpPr>
            <a:spLocks noGrp="1"/>
          </p:cNvSpPr>
          <p:nvPr>
            <p:ph type="ftr" sz="quarter" idx="2"/>
          </p:nvPr>
        </p:nvSpPr>
        <p:spPr>
          <a:xfrm>
            <a:off x="3" y="9309464"/>
            <a:ext cx="2889250" cy="490060"/>
          </a:xfrm>
          <a:prstGeom prst="rect">
            <a:avLst/>
          </a:prstGeom>
        </p:spPr>
        <p:txBody>
          <a:bodyPr vert="horz" lIns="90664" tIns="45332" rIns="90664" bIns="45332" rtlCol="0" anchor="b"/>
          <a:lstStyle>
            <a:lvl1pPr algn="l">
              <a:defRPr sz="1200"/>
            </a:lvl1pPr>
          </a:lstStyle>
          <a:p>
            <a:endParaRPr lang="en-US"/>
          </a:p>
        </p:txBody>
      </p:sp>
      <p:sp>
        <p:nvSpPr>
          <p:cNvPr id="5" name="Slide Number Placeholder 4"/>
          <p:cNvSpPr>
            <a:spLocks noGrp="1"/>
          </p:cNvSpPr>
          <p:nvPr>
            <p:ph type="sldNum" sz="quarter" idx="3"/>
          </p:nvPr>
        </p:nvSpPr>
        <p:spPr>
          <a:xfrm>
            <a:off x="3776708" y="9309464"/>
            <a:ext cx="2889250" cy="490060"/>
          </a:xfrm>
          <a:prstGeom prst="rect">
            <a:avLst/>
          </a:prstGeom>
        </p:spPr>
        <p:txBody>
          <a:bodyPr vert="horz" lIns="90664" tIns="45332" rIns="90664" bIns="45332" rtlCol="0" anchor="b"/>
          <a:lstStyle>
            <a:lvl1pPr algn="r">
              <a:defRPr sz="1200"/>
            </a:lvl1pPr>
          </a:lstStyle>
          <a:p>
            <a:fld id="{391D1E21-31E1-4DE2-91BA-D7F45986AAD3}" type="slidenum">
              <a:rPr lang="en-US" smtClean="0"/>
              <a:pPr/>
              <a:t>‹#›</a:t>
            </a:fld>
            <a:endParaRPr lang="en-US"/>
          </a:p>
        </p:txBody>
      </p:sp>
    </p:spTree>
    <p:extLst>
      <p:ext uri="{BB962C8B-B14F-4D97-AF65-F5344CB8AC3E}">
        <p14:creationId xmlns:p14="http://schemas.microsoft.com/office/powerpoint/2010/main" val="1101108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89250" cy="490060"/>
          </a:xfrm>
          <a:prstGeom prst="rect">
            <a:avLst/>
          </a:prstGeom>
        </p:spPr>
        <p:txBody>
          <a:bodyPr vert="horz" lIns="90664" tIns="45332" rIns="90664" bIns="45332" rtlCol="0"/>
          <a:lstStyle>
            <a:lvl1pPr algn="l">
              <a:defRPr sz="1200"/>
            </a:lvl1pPr>
          </a:lstStyle>
          <a:p>
            <a:endParaRPr lang="en-US"/>
          </a:p>
        </p:txBody>
      </p:sp>
      <p:sp>
        <p:nvSpPr>
          <p:cNvPr id="3" name="Date Placeholder 2"/>
          <p:cNvSpPr>
            <a:spLocks noGrp="1"/>
          </p:cNvSpPr>
          <p:nvPr>
            <p:ph type="dt" idx="1"/>
          </p:nvPr>
        </p:nvSpPr>
        <p:spPr>
          <a:xfrm>
            <a:off x="3776708" y="1"/>
            <a:ext cx="2889250" cy="490060"/>
          </a:xfrm>
          <a:prstGeom prst="rect">
            <a:avLst/>
          </a:prstGeom>
        </p:spPr>
        <p:txBody>
          <a:bodyPr vert="horz" lIns="90664" tIns="45332" rIns="90664" bIns="45332" rtlCol="0"/>
          <a:lstStyle>
            <a:lvl1pPr algn="r">
              <a:defRPr sz="1200"/>
            </a:lvl1pPr>
          </a:lstStyle>
          <a:p>
            <a:fld id="{E59CE0CE-7E16-4FE7-AE57-724E757EAEF9}" type="datetimeFigureOut">
              <a:rPr lang="en-US" smtClean="0"/>
              <a:pPr/>
              <a:t>6/15/2014</a:t>
            </a:fld>
            <a:endParaRPr lang="en-US"/>
          </a:p>
        </p:txBody>
      </p:sp>
      <p:sp>
        <p:nvSpPr>
          <p:cNvPr id="4" name="Slide Image Placeholder 3"/>
          <p:cNvSpPr>
            <a:spLocks noGrp="1" noRot="1" noChangeAspect="1"/>
          </p:cNvSpPr>
          <p:nvPr>
            <p:ph type="sldImg" idx="2"/>
          </p:nvPr>
        </p:nvSpPr>
        <p:spPr>
          <a:xfrm>
            <a:off x="884238" y="735013"/>
            <a:ext cx="4899025" cy="3675062"/>
          </a:xfrm>
          <a:prstGeom prst="rect">
            <a:avLst/>
          </a:prstGeom>
          <a:noFill/>
          <a:ln w="12700">
            <a:solidFill>
              <a:prstClr val="black"/>
            </a:solidFill>
          </a:ln>
        </p:spPr>
        <p:txBody>
          <a:bodyPr vert="horz" lIns="90664" tIns="45332" rIns="90664" bIns="45332" rtlCol="0" anchor="ctr"/>
          <a:lstStyle/>
          <a:p>
            <a:endParaRPr lang="en-US"/>
          </a:p>
        </p:txBody>
      </p:sp>
      <p:sp>
        <p:nvSpPr>
          <p:cNvPr id="5" name="Notes Placeholder 4"/>
          <p:cNvSpPr>
            <a:spLocks noGrp="1"/>
          </p:cNvSpPr>
          <p:nvPr>
            <p:ph type="body" sz="quarter" idx="3"/>
          </p:nvPr>
        </p:nvSpPr>
        <p:spPr>
          <a:xfrm>
            <a:off x="666750" y="4655582"/>
            <a:ext cx="5334000" cy="4410552"/>
          </a:xfrm>
          <a:prstGeom prst="rect">
            <a:avLst/>
          </a:prstGeom>
        </p:spPr>
        <p:txBody>
          <a:bodyPr vert="horz" lIns="90664" tIns="45332" rIns="90664" bIns="45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309464"/>
            <a:ext cx="2889250" cy="490060"/>
          </a:xfrm>
          <a:prstGeom prst="rect">
            <a:avLst/>
          </a:prstGeom>
        </p:spPr>
        <p:txBody>
          <a:bodyPr vert="horz" lIns="90664" tIns="45332" rIns="90664" bIns="45332" rtlCol="0" anchor="b"/>
          <a:lstStyle>
            <a:lvl1pPr algn="l">
              <a:defRPr sz="1200"/>
            </a:lvl1pPr>
          </a:lstStyle>
          <a:p>
            <a:endParaRPr lang="en-US"/>
          </a:p>
        </p:txBody>
      </p:sp>
      <p:sp>
        <p:nvSpPr>
          <p:cNvPr id="7" name="Slide Number Placeholder 6"/>
          <p:cNvSpPr>
            <a:spLocks noGrp="1"/>
          </p:cNvSpPr>
          <p:nvPr>
            <p:ph type="sldNum" sz="quarter" idx="5"/>
          </p:nvPr>
        </p:nvSpPr>
        <p:spPr>
          <a:xfrm>
            <a:off x="3776708" y="9309464"/>
            <a:ext cx="2889250" cy="490060"/>
          </a:xfrm>
          <a:prstGeom prst="rect">
            <a:avLst/>
          </a:prstGeom>
        </p:spPr>
        <p:txBody>
          <a:bodyPr vert="horz" lIns="90664" tIns="45332" rIns="90664" bIns="45332" rtlCol="0" anchor="b"/>
          <a:lstStyle>
            <a:lvl1pPr algn="r">
              <a:defRPr sz="1200"/>
            </a:lvl1pPr>
          </a:lstStyle>
          <a:p>
            <a:fld id="{75C5ED17-03FB-4DB8-A22A-17A7A5E85B92}" type="slidenum">
              <a:rPr lang="en-US" smtClean="0"/>
              <a:pPr/>
              <a:t>‹#›</a:t>
            </a:fld>
            <a:endParaRPr lang="en-US"/>
          </a:p>
        </p:txBody>
      </p:sp>
    </p:spTree>
    <p:extLst>
      <p:ext uri="{BB962C8B-B14F-4D97-AF65-F5344CB8AC3E}">
        <p14:creationId xmlns:p14="http://schemas.microsoft.com/office/powerpoint/2010/main" val="424622682"/>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Pyramid, </a:t>
            </a:r>
            <a:r>
              <a:rPr lang="en-ZA" baseline="0" dirty="0" err="1" smtClean="0"/>
              <a:t>Northcliff</a:t>
            </a:r>
            <a:r>
              <a:rPr lang="en-ZA" baseline="0" smtClean="0"/>
              <a:t>, Granite?</a:t>
            </a:r>
            <a:endParaRPr lang="en-ZA" baseline="0" dirty="0" smtClean="0"/>
          </a:p>
        </p:txBody>
      </p:sp>
      <p:sp>
        <p:nvSpPr>
          <p:cNvPr id="4" name="Slide Number Placeholder 3"/>
          <p:cNvSpPr>
            <a:spLocks noGrp="1"/>
          </p:cNvSpPr>
          <p:nvPr>
            <p:ph type="sldNum" sz="quarter" idx="10"/>
          </p:nvPr>
        </p:nvSpPr>
        <p:spPr/>
        <p:txBody>
          <a:bodyPr/>
          <a:lstStyle/>
          <a:p>
            <a:fld id="{75C5ED17-03FB-4DB8-A22A-17A7A5E85B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Jonathan – refer to Dating Blunder, photo of book or cover, quote relevant passage, look for other quotes, maybe ask Jonathan for a short paragraph summing up what he considers most important on Egypt and on Age or even make a recording?</a:t>
            </a:r>
          </a:p>
          <a:p>
            <a:pPr eaLnBrk="1" hangingPunct="1">
              <a:spcBef>
                <a:spcPct val="0"/>
              </a:spcBef>
            </a:pPr>
            <a:endParaRPr lang="en-ZA" baseline="0" dirty="0" smtClean="0"/>
          </a:p>
          <a:p>
            <a:pPr eaLnBrk="1" hangingPunct="1">
              <a:spcBef>
                <a:spcPct val="0"/>
              </a:spcBef>
            </a:pPr>
            <a:r>
              <a:rPr lang="en-ZA" baseline="0" dirty="0" smtClean="0"/>
              <a:t>Refer back to time line and flea on the tail of an elephant</a:t>
            </a:r>
          </a:p>
          <a:p>
            <a:pPr eaLnBrk="1" hangingPunct="1">
              <a:spcBef>
                <a:spcPct val="0"/>
              </a:spcBef>
            </a:pPr>
            <a:endParaRPr lang="en-ZA" baseline="0" dirty="0" smtClean="0"/>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Everything points to a massive hydraulic and tectonic event</a:t>
            </a:r>
          </a:p>
          <a:p>
            <a:pPr eaLnBrk="1" hangingPunct="1">
              <a:spcBef>
                <a:spcPct val="0"/>
              </a:spcBef>
            </a:pPr>
            <a:endParaRPr lang="en-ZA" baseline="0" dirty="0" smtClean="0"/>
          </a:p>
          <a:p>
            <a:pPr eaLnBrk="1" hangingPunct="1">
              <a:spcBef>
                <a:spcPct val="0"/>
              </a:spcBef>
            </a:pPr>
            <a:r>
              <a:rPr lang="en-ZA" baseline="0" dirty="0" smtClean="0"/>
              <a:t>Take time to ponder and </a:t>
            </a:r>
            <a:r>
              <a:rPr lang="en-ZA" baseline="0" dirty="0" err="1" smtClean="0"/>
              <a:t>i</a:t>
            </a:r>
            <a:r>
              <a:rPr lang="en-ZA" baseline="0" dirty="0" smtClean="0"/>
              <a:t> am sure that you will draw the same conclusion that </a:t>
            </a:r>
            <a:r>
              <a:rPr lang="en-ZA" baseline="0" dirty="0" err="1" smtClean="0"/>
              <a:t>i</a:t>
            </a:r>
            <a:r>
              <a:rPr lang="en-ZA" baseline="0" dirty="0" smtClean="0"/>
              <a:t> have, there does not appear to be any other explanation to fit the visible facts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Jonathan – refer to Dating Blunder, photo of book or cover, quote relevant passage, look for other quotes, maybe ask Jonathan for a short paragraph summing up what he considers most important on Egypt and on Age or even make a recording?</a:t>
            </a:r>
          </a:p>
          <a:p>
            <a:pPr eaLnBrk="1" hangingPunct="1">
              <a:spcBef>
                <a:spcPct val="0"/>
              </a:spcBef>
            </a:pPr>
            <a:endParaRPr lang="en-ZA" baseline="0" dirty="0" smtClean="0"/>
          </a:p>
          <a:p>
            <a:pPr eaLnBrk="1" hangingPunct="1">
              <a:spcBef>
                <a:spcPct val="0"/>
              </a:spcBef>
            </a:pPr>
            <a:r>
              <a:rPr lang="en-ZA" baseline="0" dirty="0" smtClean="0"/>
              <a:t>Refer back to time line and flea on the tail of an elephant</a:t>
            </a:r>
          </a:p>
          <a:p>
            <a:pPr eaLnBrk="1" hangingPunct="1">
              <a:spcBef>
                <a:spcPct val="0"/>
              </a:spcBef>
            </a:pPr>
            <a:endParaRPr lang="en-ZA" baseline="0" dirty="0" smtClean="0"/>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this really did happen only 4,500 years ago, give or take a few thousand years then a massive amount of theory is totally trashed relating to man evolving over millions or billions of years and archaeological and other finds dated as being millions of years old are all incorrectly dated</a:t>
            </a:r>
          </a:p>
          <a:p>
            <a:pPr eaLnBrk="1" hangingPunct="1">
              <a:spcBef>
                <a:spcPct val="0"/>
              </a:spcBef>
            </a:pPr>
            <a:endParaRPr lang="en-ZA" baseline="0" dirty="0" smtClean="0"/>
          </a:p>
          <a:p>
            <a:pPr eaLnBrk="1" hangingPunct="1">
              <a:spcBef>
                <a:spcPct val="0"/>
              </a:spcBef>
            </a:pPr>
            <a:r>
              <a:rPr lang="en-ZA" baseline="0" dirty="0" smtClean="0"/>
              <a:t>Much of the rest of the data about the things dated this way is factually correct, it is the invalid extrapolation through the assumption of steady state earth and radioactivity, etc conditions that is fundamentally flawed</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this really did happen only 4,500 years ago, give or take a few thousand years then a massive amount of theory is totally trashed relating to man evolving over millions or billions of years and archaeological and other finds dated as being millions of years old are all incorrectly dated</a:t>
            </a:r>
          </a:p>
          <a:p>
            <a:pPr eaLnBrk="1" hangingPunct="1">
              <a:spcBef>
                <a:spcPct val="0"/>
              </a:spcBef>
            </a:pPr>
            <a:endParaRPr lang="en-ZA" baseline="0" dirty="0" smtClean="0"/>
          </a:p>
          <a:p>
            <a:pPr eaLnBrk="1" hangingPunct="1">
              <a:spcBef>
                <a:spcPct val="0"/>
              </a:spcBef>
            </a:pPr>
            <a:r>
              <a:rPr lang="en-ZA" baseline="0" dirty="0" smtClean="0"/>
              <a:t>Much of the rest of the data about the things dated this way is factually correct, it is the invalid extrapolation through the assumption of steady state earth and radioactivity, etc conditions that is fundamentally flawed</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Whether it is 4,500 years or 10,000 years is not that important, what IS important is that there is strong evidence to suggest we are NOT looking at millions of years let alone billions of years</a:t>
            </a:r>
          </a:p>
          <a:p>
            <a:pPr eaLnBrk="1" hangingPunct="1">
              <a:spcBef>
                <a:spcPct val="0"/>
              </a:spcBef>
            </a:pPr>
            <a:endParaRPr lang="en-ZA" baseline="0" dirty="0" smtClean="0"/>
          </a:p>
          <a:p>
            <a:pPr eaLnBrk="1" hangingPunct="1">
              <a:spcBef>
                <a:spcPct val="0"/>
              </a:spcBef>
            </a:pPr>
            <a:r>
              <a:rPr lang="en-ZA" baseline="0" dirty="0" smtClean="0"/>
              <a:t>2344 and 2345 BC according to Grey</a:t>
            </a:r>
          </a:p>
          <a:p>
            <a:pPr eaLnBrk="1" hangingPunct="1">
              <a:spcBef>
                <a:spcPct val="0"/>
              </a:spcBef>
            </a:pPr>
            <a:endParaRPr lang="en-ZA" baseline="0" dirty="0" smtClean="0"/>
          </a:p>
          <a:p>
            <a:pPr eaLnBrk="1" hangingPunct="1">
              <a:spcBef>
                <a:spcPct val="0"/>
              </a:spcBef>
            </a:pPr>
            <a:r>
              <a:rPr lang="en-ZA" baseline="0" dirty="0" smtClean="0"/>
              <a:t>And, since there are several provably old books, including those in the collection commonly referred to as “the Bible, that corroborate one another at some basic level why would we regard a modern source as more reliable than an old one – unless we regard our forefathers as ignorant savages when there is increasing evidence to suggest that they were more technologically capable and intelligent than we are today – consider the precision of the Great Pyramid in Egypt, the temple at </a:t>
            </a:r>
            <a:r>
              <a:rPr lang="en-ZA" baseline="0" dirty="0" err="1" smtClean="0"/>
              <a:t>Carnak</a:t>
            </a:r>
            <a:r>
              <a:rPr lang="en-ZA" baseline="0" dirty="0" smtClean="0"/>
              <a:t>, </a:t>
            </a:r>
            <a:r>
              <a:rPr lang="en-ZA" baseline="0" dirty="0" err="1" smtClean="0"/>
              <a:t>Matchu</a:t>
            </a:r>
            <a:r>
              <a:rPr lang="en-ZA" baseline="0" dirty="0" smtClean="0"/>
              <a:t> </a:t>
            </a:r>
            <a:r>
              <a:rPr lang="en-ZA" baseline="0" dirty="0" err="1" smtClean="0"/>
              <a:t>Pitchu</a:t>
            </a:r>
            <a:r>
              <a:rPr lang="en-ZA" baseline="0" dirty="0" smtClean="0"/>
              <a:t>, etc, etc?</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Engineering practice prohibits material extrapolation – search on the Net for a quote</a:t>
            </a:r>
          </a:p>
          <a:p>
            <a:pPr eaLnBrk="1" hangingPunct="1">
              <a:spcBef>
                <a:spcPct val="0"/>
              </a:spcBef>
            </a:pPr>
            <a:endParaRPr lang="en-ZA" baseline="0" dirty="0" smtClean="0"/>
          </a:p>
          <a:p>
            <a:pPr eaLnBrk="1" hangingPunct="1">
              <a:spcBef>
                <a:spcPct val="0"/>
              </a:spcBef>
            </a:pPr>
            <a:r>
              <a:rPr lang="en-ZA" baseline="0" dirty="0" smtClean="0"/>
              <a:t>All historical theories about the age of the earth, evolution that rely on millions of years steady state radioactivity, etc are at best fatally flawed and at worst utter foolishness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Engineering practice prohibits material extrapolation – search on the Net for a quote</a:t>
            </a:r>
          </a:p>
          <a:p>
            <a:pPr eaLnBrk="1" hangingPunct="1">
              <a:spcBef>
                <a:spcPct val="0"/>
              </a:spcBef>
            </a:pPr>
            <a:endParaRPr lang="en-ZA" baseline="0" dirty="0" smtClean="0"/>
          </a:p>
          <a:p>
            <a:pPr eaLnBrk="1" hangingPunct="1">
              <a:spcBef>
                <a:spcPct val="0"/>
              </a:spcBef>
            </a:pPr>
            <a:r>
              <a:rPr lang="en-ZA" baseline="0" dirty="0" smtClean="0"/>
              <a:t>All historical theories about the age of the earth, evolution that rely on millions of years steady state radioactivity, etc are at best fatally flawed and at worst utter foolishness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Remember the clean, sharp corners of the rocks</a:t>
            </a:r>
          </a:p>
          <a:p>
            <a:pPr eaLnBrk="1" hangingPunct="1">
              <a:spcBef>
                <a:spcPct val="0"/>
              </a:spcBef>
            </a:pPr>
            <a:endParaRPr lang="en-ZA" baseline="0" dirty="0" smtClean="0"/>
          </a:p>
          <a:p>
            <a:pPr eaLnBrk="1" hangingPunct="1">
              <a:spcBef>
                <a:spcPct val="0"/>
              </a:spcBef>
            </a:pPr>
            <a:r>
              <a:rPr lang="en-ZA" baseline="0" dirty="0" err="1" smtClean="0"/>
              <a:t>Northcliff</a:t>
            </a:r>
            <a:r>
              <a:rPr lang="en-ZA" baseline="0" dirty="0" smtClean="0"/>
              <a:t>, </a:t>
            </a:r>
            <a:r>
              <a:rPr lang="en-ZA" baseline="0" dirty="0" err="1" smtClean="0"/>
              <a:t>Swartruggens</a:t>
            </a:r>
            <a:r>
              <a:rPr lang="en-ZA" baseline="0" dirty="0" smtClean="0"/>
              <a:t>, Victoria Falls, etc – no evidence of millions of years of wear and rounding</a:t>
            </a:r>
          </a:p>
          <a:p>
            <a:pPr eaLnBrk="1" hangingPunct="1">
              <a:spcBef>
                <a:spcPct val="0"/>
              </a:spcBef>
            </a:pPr>
            <a:endParaRPr lang="en-ZA" baseline="0" dirty="0" smtClean="0"/>
          </a:p>
          <a:p>
            <a:pPr eaLnBrk="1" hangingPunct="1">
              <a:spcBef>
                <a:spcPct val="0"/>
              </a:spcBef>
            </a:pPr>
            <a:r>
              <a:rPr lang="en-ZA" baseline="0" dirty="0" smtClean="0"/>
              <a:t>Granite in the valleys of Johannesburg</a:t>
            </a:r>
          </a:p>
          <a:p>
            <a:pPr eaLnBrk="1" hangingPunct="1">
              <a:spcBef>
                <a:spcPct val="0"/>
              </a:spcBef>
            </a:pPr>
            <a:endParaRPr lang="en-ZA" baseline="0" dirty="0" smtClean="0"/>
          </a:p>
          <a:p>
            <a:pPr eaLnBrk="1" hangingPunct="1">
              <a:spcBef>
                <a:spcPct val="0"/>
              </a:spcBef>
            </a:pPr>
            <a:r>
              <a:rPr lang="en-ZA" baseline="0" dirty="0" smtClean="0"/>
              <a:t>No lichen, no heat rounding, no rain rounding, clean sharp corners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Look for quotes etc that</a:t>
            </a:r>
            <a:r>
              <a:rPr lang="en-ZA" baseline="0" dirty="0" smtClean="0"/>
              <a:t> were used in </a:t>
            </a:r>
            <a:r>
              <a:rPr lang="en-ZA" baseline="0" smtClean="0"/>
              <a:t>the evolution book</a:t>
            </a: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4" indent="0" algn="ctr">
              <a:buNone/>
              <a:defRPr>
                <a:solidFill>
                  <a:schemeClr val="tx1">
                    <a:tint val="75000"/>
                  </a:schemeClr>
                </a:solidFill>
              </a:defRPr>
            </a:lvl2pPr>
            <a:lvl3pPr marL="914107" indent="0" algn="ctr">
              <a:buNone/>
              <a:defRPr>
                <a:solidFill>
                  <a:schemeClr val="tx1">
                    <a:tint val="75000"/>
                  </a:schemeClr>
                </a:solidFill>
              </a:defRPr>
            </a:lvl3pPr>
            <a:lvl4pPr marL="1371161" indent="0" algn="ctr">
              <a:buNone/>
              <a:defRPr>
                <a:solidFill>
                  <a:schemeClr val="tx1">
                    <a:tint val="75000"/>
                  </a:schemeClr>
                </a:solidFill>
              </a:defRPr>
            </a:lvl4pPr>
            <a:lvl5pPr marL="1828215" indent="0" algn="ctr">
              <a:buNone/>
              <a:defRPr>
                <a:solidFill>
                  <a:schemeClr val="tx1">
                    <a:tint val="75000"/>
                  </a:schemeClr>
                </a:solidFill>
              </a:defRPr>
            </a:lvl5pPr>
            <a:lvl6pPr marL="2285268" indent="0" algn="ctr">
              <a:buNone/>
              <a:defRPr>
                <a:solidFill>
                  <a:schemeClr val="tx1">
                    <a:tint val="75000"/>
                  </a:schemeClr>
                </a:solidFill>
              </a:defRPr>
            </a:lvl6pPr>
            <a:lvl7pPr marL="2742322" indent="0" algn="ctr">
              <a:buNone/>
              <a:defRPr>
                <a:solidFill>
                  <a:schemeClr val="tx1">
                    <a:tint val="75000"/>
                  </a:schemeClr>
                </a:solidFill>
              </a:defRPr>
            </a:lvl7pPr>
            <a:lvl8pPr marL="3199376" indent="0" algn="ctr">
              <a:buNone/>
              <a:defRPr>
                <a:solidFill>
                  <a:schemeClr val="tx1">
                    <a:tint val="75000"/>
                  </a:schemeClr>
                </a:solidFill>
              </a:defRPr>
            </a:lvl8pPr>
            <a:lvl9pPr marL="36564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07" indent="0">
              <a:buNone/>
              <a:defRPr sz="1600">
                <a:solidFill>
                  <a:schemeClr val="tx1">
                    <a:tint val="75000"/>
                  </a:schemeClr>
                </a:solidFill>
              </a:defRPr>
            </a:lvl3pPr>
            <a:lvl4pPr marL="1371161" indent="0">
              <a:buNone/>
              <a:defRPr sz="1400">
                <a:solidFill>
                  <a:schemeClr val="tx1">
                    <a:tint val="75000"/>
                  </a:schemeClr>
                </a:solidFill>
              </a:defRPr>
            </a:lvl4pPr>
            <a:lvl5pPr marL="1828215" indent="0">
              <a:buNone/>
              <a:defRPr sz="1400">
                <a:solidFill>
                  <a:schemeClr val="tx1">
                    <a:tint val="75000"/>
                  </a:schemeClr>
                </a:solidFill>
              </a:defRPr>
            </a:lvl5pPr>
            <a:lvl6pPr marL="2285268" indent="0">
              <a:buNone/>
              <a:defRPr sz="1400">
                <a:solidFill>
                  <a:schemeClr val="tx1">
                    <a:tint val="75000"/>
                  </a:schemeClr>
                </a:solidFill>
              </a:defRPr>
            </a:lvl6pPr>
            <a:lvl7pPr marL="2742322" indent="0">
              <a:buNone/>
              <a:defRPr sz="1400">
                <a:solidFill>
                  <a:schemeClr val="tx1">
                    <a:tint val="75000"/>
                  </a:schemeClr>
                </a:solidFill>
              </a:defRPr>
            </a:lvl7pPr>
            <a:lvl8pPr marL="3199376"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2E1FD-0495-4CEC-9417-0AF5BB47E6DA}" type="datetimeFigureOut">
              <a:rPr lang="en-US" smtClean="0"/>
              <a:pPr/>
              <a:t>6/15/2014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2E1FD-0495-4CEC-9417-0AF5BB47E6DA}" type="datetimeFigureOut">
              <a:rPr lang="en-US" smtClean="0"/>
              <a:pPr/>
              <a:t>6/15/2014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E1FD-0495-4CEC-9417-0AF5BB47E6DA}" type="datetimeFigureOut">
              <a:rPr lang="en-US" smtClean="0"/>
              <a:pPr/>
              <a:t>6/15/2014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4" indent="0">
              <a:buNone/>
              <a:defRPr sz="2800"/>
            </a:lvl2pPr>
            <a:lvl3pPr marL="914107" indent="0">
              <a:buNone/>
              <a:defRPr sz="2400"/>
            </a:lvl3pPr>
            <a:lvl4pPr marL="1371161" indent="0">
              <a:buNone/>
              <a:defRPr sz="2000"/>
            </a:lvl4pPr>
            <a:lvl5pPr marL="1828215" indent="0">
              <a:buNone/>
              <a:defRPr sz="2000"/>
            </a:lvl5pPr>
            <a:lvl6pPr marL="2285268" indent="0">
              <a:buNone/>
              <a:defRPr sz="2000"/>
            </a:lvl6pPr>
            <a:lvl7pPr marL="2742322" indent="0">
              <a:buNone/>
              <a:defRPr sz="2000"/>
            </a:lvl7pPr>
            <a:lvl8pPr marL="3199376" indent="0">
              <a:buNone/>
              <a:defRPr sz="2000"/>
            </a:lvl8pPr>
            <a:lvl9pPr marL="36564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5" rIns="91411"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11" tIns="45705" rIns="91411"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11" tIns="45705" rIns="91411" bIns="45705" rtlCol="0" anchor="ctr"/>
          <a:lstStyle>
            <a:lvl1pPr algn="l">
              <a:defRPr sz="1200">
                <a:solidFill>
                  <a:schemeClr val="tx1">
                    <a:tint val="75000"/>
                  </a:schemeClr>
                </a:solidFill>
              </a:defRPr>
            </a:lvl1pPr>
          </a:lstStyle>
          <a:p>
            <a:fld id="{1E22E1FD-0495-4CEC-9417-0AF5BB47E6DA}" type="datetimeFigureOut">
              <a:rPr lang="en-US" smtClean="0"/>
              <a:pPr/>
              <a:t>6/15/2014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11" tIns="45705" rIns="91411" bIns="4570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11" tIns="45705" rIns="91411" bIns="45705" rtlCol="0" anchor="ctr"/>
          <a:lstStyle>
            <a:lvl1pPr algn="r">
              <a:defRPr sz="1200">
                <a:solidFill>
                  <a:schemeClr val="tx1">
                    <a:tint val="75000"/>
                  </a:schemeClr>
                </a:solidFill>
              </a:defRPr>
            </a:lvl1pPr>
          </a:lstStyle>
          <a:p>
            <a:fld id="{89C9D035-6A94-4569-9779-E840D39ECC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07" rtl="0" eaLnBrk="1" latinLnBrk="0" hangingPunct="1">
        <a:spcBef>
          <a:spcPct val="0"/>
        </a:spcBef>
        <a:buNone/>
        <a:defRPr sz="4400" kern="1200">
          <a:solidFill>
            <a:schemeClr val="tx1"/>
          </a:solidFill>
          <a:latin typeface="+mj-lt"/>
          <a:ea typeface="+mj-ea"/>
          <a:cs typeface="+mj-cs"/>
        </a:defRPr>
      </a:lvl1pPr>
    </p:titleStyle>
    <p:bodyStyle>
      <a:lvl1pPr marL="342790" indent="-342790" algn="l" defTabSz="9141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2" indent="-285659" algn="l" defTabSz="9141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4" indent="-228527" algn="l" defTabSz="9141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88"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2"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95"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49"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03"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56"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file:///C:\Data\9\9ETI\DVDs\Global%20Flood\06_Presentations\06_Incised%20Valleys\iStock_000009253299Wav44100%20Truncate%2035%20Seconds.mp3" TargetMode="External"/><Relationship Id="rId1" Type="http://schemas.openxmlformats.org/officeDocument/2006/relationships/audio" Target="file:///C:\Data\9\9ETI\DVDs\Global%20Flood\06_Presentations\07_Age\iStock_000009253299Wav44100.wav"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www.beforeus.com/" TargetMode="External"/><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mailto:admin@ETIMi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eforeu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mailto:admin@ETIMin.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hyperlink" Target="http://www.eti-ministries.org/" TargetMode="External"/><Relationship Id="rId2" Type="http://schemas.openxmlformats.org/officeDocument/2006/relationships/slideLayout" Target="../slideLayouts/slideLayout1.xml"/><Relationship Id="rId1" Type="http://schemas.openxmlformats.org/officeDocument/2006/relationships/audio" Target="file:///C:\Data\9\9ETI\DVDs\Global%20Flood\06_Presentations\06_Incised%20Valleys\iStock_000009253299Wav44100%20End%20of%20Presentation.mp3" TargetMode="External"/><Relationship Id="rId6" Type="http://schemas.openxmlformats.org/officeDocument/2006/relationships/hyperlink" Target="mailto:James@ETI-Ministries.org"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Mathematical_proof" TargetMode="External"/><Relationship Id="rId13" Type="http://schemas.openxmlformats.org/officeDocument/2006/relationships/image" Target="../media/image9.jpeg"/><Relationship Id="rId3" Type="http://schemas.openxmlformats.org/officeDocument/2006/relationships/hyperlink" Target="http://en.wikipedia.org/wiki/Argument" TargetMode="External"/><Relationship Id="rId7" Type="http://schemas.openxmlformats.org/officeDocument/2006/relationships/hyperlink" Target="http://en.wikipedia.org/wiki/Logic" TargetMode="External"/><Relationship Id="rId12" Type="http://schemas.openxmlformats.org/officeDocument/2006/relationships/hyperlink" Target="http://en.wikipedia.org/wiki/Contradic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n.wikipedia.org/wiki/Proof_by_contradiction" TargetMode="External"/><Relationship Id="rId11" Type="http://schemas.openxmlformats.org/officeDocument/2006/relationships/hyperlink" Target="http://en.wikipedia.org/wiki/Proposition" TargetMode="External"/><Relationship Id="rId5" Type="http://schemas.openxmlformats.org/officeDocument/2006/relationships/hyperlink" Target="#cite_note-IEP-0"/><Relationship Id="rId10" Type="http://schemas.openxmlformats.org/officeDocument/2006/relationships/hyperlink" Target="http://en.wikipedia.org/wiki/Validity" TargetMode="External"/><Relationship Id="rId4" Type="http://schemas.openxmlformats.org/officeDocument/2006/relationships/hyperlink" Target="http://en.wikipedia.org/wiki/Proposition_(philosophy)" TargetMode="External"/><Relationship Id="rId9" Type="http://schemas.openxmlformats.org/officeDocument/2006/relationships/hyperlink" Target="http://en.wikipedia.org/wiki/Truth#Formal_theor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Stock_000009253299Wav44100.wav">
            <a:hlinkClick r:id="" action="ppaction://media"/>
          </p:cNvPr>
          <p:cNvPicPr>
            <a:picLocks noRot="1" noChangeAspect="1"/>
          </p:cNvPicPr>
          <p:nvPr>
            <a:audioFile r:link="rId1"/>
          </p:nvPr>
        </p:nvPicPr>
        <p:blipFill>
          <a:blip r:embed="rId5" cstate="print">
            <a:duotone>
              <a:schemeClr val="bg2">
                <a:shade val="45000"/>
                <a:satMod val="135000"/>
              </a:schemeClr>
              <a:prstClr val="white"/>
            </a:duotone>
          </a:blip>
          <a:stretch>
            <a:fillRect/>
          </a:stretch>
        </p:blipFill>
        <p:spPr>
          <a:xfrm>
            <a:off x="8839200" y="6553200"/>
            <a:ext cx="304800" cy="304800"/>
          </a:xfrm>
          <a:prstGeom prst="rect">
            <a:avLst/>
          </a:prstGeom>
        </p:spPr>
      </p:pic>
      <p:sp>
        <p:nvSpPr>
          <p:cNvPr id="14" name="Rectangle 13"/>
          <p:cNvSpPr/>
          <p:nvPr/>
        </p:nvSpPr>
        <p:spPr>
          <a:xfrm>
            <a:off x="8532440" y="6237312"/>
            <a:ext cx="61156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Stock_000009253299Wav44100 Truncate 35 Seconds.mp3">
            <a:hlinkClick r:id="" action="ppaction://media"/>
          </p:cNvPr>
          <p:cNvPicPr>
            <a:picLocks noRot="1" noChangeAspect="1"/>
          </p:cNvPicPr>
          <p:nvPr>
            <a:audioFile r:link="rId2"/>
          </p:nvPr>
        </p:nvPicPr>
        <p:blipFill>
          <a:blip r:embed="rId6" cstate="print"/>
          <a:stretch>
            <a:fillRect/>
          </a:stretch>
        </p:blipFill>
        <p:spPr>
          <a:xfrm>
            <a:off x="8839200" y="6553200"/>
            <a:ext cx="304800" cy="304800"/>
          </a:xfrm>
          <a:prstGeom prst="rect">
            <a:avLst/>
          </a:prstGeom>
        </p:spPr>
      </p:pic>
      <p:sp>
        <p:nvSpPr>
          <p:cNvPr id="22" name="Rectangle 21"/>
          <p:cNvSpPr/>
          <p:nvPr/>
        </p:nvSpPr>
        <p:spPr>
          <a:xfrm>
            <a:off x="8643966" y="6572272"/>
            <a:ext cx="500034" cy="285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273225"/>
            <a:ext cx="4929222" cy="369332"/>
          </a:xfrm>
          <a:prstGeom prst="rect">
            <a:avLst/>
          </a:prstGeom>
          <a:noFill/>
        </p:spPr>
        <p:txBody>
          <a:bodyPr wrap="square" rtlCol="0">
            <a:spAutoFit/>
          </a:bodyPr>
          <a:lstStyle/>
          <a:p>
            <a:r>
              <a:rPr lang="en-ZA" b="1" dirty="0" smtClean="0">
                <a:solidFill>
                  <a:srgbClr val="002060"/>
                </a:solidFill>
                <a:latin typeface="Verdana" pitchFamily="34" charset="0"/>
              </a:rPr>
              <a:t>End Time Issue Ministries</a:t>
            </a:r>
          </a:p>
        </p:txBody>
      </p:sp>
      <p:sp>
        <p:nvSpPr>
          <p:cNvPr id="10" name="TextBox 9"/>
          <p:cNvSpPr txBox="1"/>
          <p:nvPr/>
        </p:nvSpPr>
        <p:spPr>
          <a:xfrm>
            <a:off x="5143472" y="6273225"/>
            <a:ext cx="4000528" cy="584775"/>
          </a:xfrm>
          <a:prstGeom prst="rect">
            <a:avLst/>
          </a:prstGeom>
          <a:noFill/>
        </p:spPr>
        <p:txBody>
          <a:bodyPr wrap="square" rtlCol="0">
            <a:spAutoFit/>
          </a:bodyPr>
          <a:lstStyle/>
          <a:p>
            <a:pPr algn="r"/>
            <a:r>
              <a:rPr lang="en-ZA" sz="1600" b="1" dirty="0" smtClean="0">
                <a:solidFill>
                  <a:srgbClr val="002060"/>
                </a:solidFill>
                <a:latin typeface="Verdana" pitchFamily="34" charset="0"/>
              </a:rPr>
              <a:t>Dr James A Robertson PrEng</a:t>
            </a:r>
          </a:p>
          <a:p>
            <a:pPr algn="r"/>
            <a:endParaRPr lang="en-ZA" sz="1600" b="1" dirty="0">
              <a:solidFill>
                <a:srgbClr val="002060"/>
              </a:solidFill>
              <a:latin typeface="Verdana" pitchFamily="34" charset="0"/>
            </a:endParaRPr>
          </a:p>
        </p:txBody>
      </p:sp>
      <p:sp>
        <p:nvSpPr>
          <p:cNvPr id="20" name="Title 1"/>
          <p:cNvSpPr txBox="1">
            <a:spLocks/>
          </p:cNvSpPr>
          <p:nvPr/>
        </p:nvSpPr>
        <p:spPr>
          <a:xfrm>
            <a:off x="251520" y="692696"/>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What does it all mean?</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28" name="Title 1"/>
          <p:cNvSpPr txBox="1">
            <a:spLocks/>
          </p:cNvSpPr>
          <p:nvPr/>
        </p:nvSpPr>
        <p:spPr>
          <a:xfrm>
            <a:off x="1428728" y="1714488"/>
            <a:ext cx="6429420" cy="785817"/>
          </a:xfrm>
          <a:prstGeom prst="rect">
            <a:avLst/>
          </a:prstGeom>
        </p:spPr>
        <p:txBody>
          <a:bodyPr vert="horz" lIns="91411" tIns="45705" rIns="91411" bIns="45705" rtlCol="0" anchor="ctr">
            <a:noAutofit/>
          </a:bodyPr>
          <a:lstStyle/>
          <a:p>
            <a:pPr algn="ctr">
              <a:spcBef>
                <a:spcPct val="0"/>
              </a:spcBef>
              <a:defRPr/>
            </a:pPr>
            <a:r>
              <a:rPr lang="en-US" sz="2400" b="1" dirty="0" smtClean="0">
                <a:solidFill>
                  <a:srgbClr val="002060"/>
                </a:solidFill>
                <a:latin typeface="+mj-lt"/>
                <a:ea typeface="+mj-ea"/>
                <a:cs typeface="+mj-cs"/>
              </a:rPr>
              <a:t>Part 7 – The REAL Age</a:t>
            </a:r>
          </a:p>
          <a:p>
            <a:pPr algn="ctr">
              <a:spcBef>
                <a:spcPct val="0"/>
              </a:spcBef>
              <a:defRPr/>
            </a:pPr>
            <a:r>
              <a:rPr lang="en-US" sz="2400" b="1" dirty="0" smtClean="0">
                <a:solidFill>
                  <a:srgbClr val="002060"/>
                </a:solidFill>
                <a:latin typeface="+mj-lt"/>
                <a:ea typeface="+mj-ea"/>
                <a:cs typeface="+mj-cs"/>
              </a:rPr>
              <a:t>of All This</a:t>
            </a:r>
            <a:endParaRPr lang="en-US" sz="2400" b="1" dirty="0">
              <a:solidFill>
                <a:srgbClr val="002060"/>
              </a:solidFill>
              <a:latin typeface="+mj-lt"/>
              <a:ea typeface="+mj-ea"/>
              <a:cs typeface="+mj-cs"/>
            </a:endParaRPr>
          </a:p>
        </p:txBody>
      </p:sp>
      <p:sp>
        <p:nvSpPr>
          <p:cNvPr id="11" name="Title 1"/>
          <p:cNvSpPr txBox="1">
            <a:spLocks/>
          </p:cNvSpPr>
          <p:nvPr/>
        </p:nvSpPr>
        <p:spPr>
          <a:xfrm>
            <a:off x="214282" y="0"/>
            <a:ext cx="6429420" cy="13407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Turning history on its head</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Massive evidence of a global flood</a:t>
            </a:r>
            <a:br>
              <a:rPr kumimoji="0" lang="en-US" sz="2400" b="1" i="0" u="none" strike="noStrike" kern="1200" cap="none" spc="0" normalizeH="0" baseline="0" noProof="0" dirty="0" smtClean="0">
                <a:ln>
                  <a:noFill/>
                </a:ln>
                <a:solidFill>
                  <a:srgbClr val="002060"/>
                </a:solidFill>
                <a:effectLst/>
                <a:uLnTx/>
                <a:uFillTx/>
                <a:latin typeface="+mj-lt"/>
                <a:ea typeface="+mj-ea"/>
                <a:cs typeface="+mj-cs"/>
              </a:rPr>
            </a:b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pic>
        <p:nvPicPr>
          <p:cNvPr id="1026" name="Picture 2"/>
          <p:cNvPicPr>
            <a:picLocks noChangeAspect="1" noChangeArrowheads="1"/>
          </p:cNvPicPr>
          <p:nvPr/>
        </p:nvPicPr>
        <p:blipFill>
          <a:blip r:embed="rId7" cstate="print"/>
          <a:srcRect/>
          <a:stretch>
            <a:fillRect/>
          </a:stretch>
        </p:blipFill>
        <p:spPr bwMode="auto">
          <a:xfrm>
            <a:off x="2123728" y="2527281"/>
            <a:ext cx="4896544" cy="34495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2000"/>
                                        <p:tgtEl>
                                          <p:spTgt spid="11">
                                            <p:txEl>
                                              <p:pRg st="0" end="0"/>
                                            </p:txEl>
                                          </p:spTgt>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2000"/>
                                        <p:tgtEl>
                                          <p:spTgt spid="11">
                                            <p:txEl>
                                              <p:pRg st="1" end="1"/>
                                            </p:txEl>
                                          </p:spTgt>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2000"/>
                                        <p:tgtEl>
                                          <p:spTgt spid="20">
                                            <p:txEl>
                                              <p:pRg st="0" end="0"/>
                                            </p:txEl>
                                          </p:spTgt>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par>
                          <p:cTn id="35" fill="hold">
                            <p:stCondLst>
                              <p:cond delay="14000"/>
                            </p:stCondLst>
                            <p:childTnLst>
                              <p:par>
                                <p:cTn id="36" presetID="10" presetClass="exit" presetSubtype="0" fill="hold" grpId="0" nodeType="afterEffect">
                                  <p:stCondLst>
                                    <p:cond delay="0"/>
                                  </p:stCondLst>
                                  <p:childTnLst>
                                    <p:animEffect transition="out" filter="fade">
                                      <p:cBhvr>
                                        <p:cTn id="37" dur="2000"/>
                                        <p:tgtEl>
                                          <p:spTgt spid="13"/>
                                        </p:tgtEl>
                                      </p:cBhvr>
                                    </p:animEffect>
                                    <p:set>
                                      <p:cBhvr>
                                        <p:cTn id="38"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9" fill="hold" display="0">
                  <p:stCondLst>
                    <p:cond delay="indefinite"/>
                  </p:stCondLst>
                  <p:endCondLst>
                    <p:cond evt="onPrev" delay="0">
                      <p:tgtEl>
                        <p:sldTgt/>
                      </p:tgtEl>
                    </p:cond>
                    <p:cond evt="onStopAudio" delay="0">
                      <p:tgtEl>
                        <p:sldTgt/>
                      </p:tgtEl>
                    </p:cond>
                  </p:endCondLst>
                </p:cTn>
                <p:tgtEl>
                  <p:spTgt spid="15"/>
                </p:tgtEl>
              </p:cMediaNode>
            </p:audio>
            <p:audio>
              <p:cMediaNode>
                <p:cTn id="40"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3" grpId="0" animBg="1"/>
      <p:bldP spid="9" grpId="0"/>
      <p:bldP spid="10"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Could Genesis be correct?</a:t>
            </a:r>
          </a:p>
        </p:txBody>
      </p:sp>
      <p:sp>
        <p:nvSpPr>
          <p:cNvPr id="41987" name="Rectangle 3"/>
          <p:cNvSpPr>
            <a:spLocks noGrp="1" noChangeArrowheads="1"/>
          </p:cNvSpPr>
          <p:nvPr>
            <p:ph type="body" idx="1"/>
          </p:nvPr>
        </p:nvSpPr>
        <p:spPr>
          <a:xfrm>
            <a:off x="457200" y="1556792"/>
            <a:ext cx="8229600" cy="5112567"/>
          </a:xfrm>
        </p:spPr>
        <p:txBody>
          <a:bodyPr>
            <a:normAutofit/>
          </a:bodyPr>
          <a:lstStyle/>
          <a:p>
            <a:pPr eaLnBrk="1" hangingPunct="1">
              <a:buFont typeface="Wingdings" pitchFamily="2" charset="2"/>
              <a:buChar char="Ø"/>
            </a:pPr>
            <a:r>
              <a:rPr lang="en-US" sz="1800" dirty="0" smtClean="0">
                <a:solidFill>
                  <a:srgbClr val="150C8E"/>
                </a:solidFill>
              </a:rPr>
              <a:t>At this point I suggest that the most that we can say about the book {bible} is that it is a collection of writings t</a:t>
            </a:r>
            <a:r>
              <a:rPr lang="en-ZA" sz="1800" dirty="0" smtClean="0">
                <a:solidFill>
                  <a:srgbClr val="150C8E"/>
                </a:solidFill>
              </a:rPr>
              <a:t>he oldest of them generally accepted to be at least 2,500 years old</a:t>
            </a:r>
          </a:p>
          <a:p>
            <a:pPr lvl="1">
              <a:buFont typeface="Wingdings" pitchFamily="2" charset="2"/>
              <a:buChar char="Ø"/>
            </a:pPr>
            <a:endParaRPr lang="en-ZA" sz="1400" dirty="0" smtClean="0">
              <a:solidFill>
                <a:srgbClr val="150C8E"/>
              </a:solidFill>
            </a:endParaRPr>
          </a:p>
          <a:p>
            <a:pPr>
              <a:buFont typeface="Wingdings" pitchFamily="2" charset="2"/>
              <a:buChar char="Ø"/>
            </a:pPr>
            <a:r>
              <a:rPr lang="en-ZA" sz="1800" dirty="0" smtClean="0">
                <a:solidFill>
                  <a:srgbClr val="150C8E"/>
                </a:solidFill>
              </a:rPr>
              <a:t>The book claims that there was a global flood in about 2345 BC</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At this stage let us NOT get into whether the flood was an act of a being whom is customarily referred to as “God” or “T</a:t>
            </a:r>
            <a:r>
              <a:rPr lang="en-ZA" sz="1400" dirty="0" smtClean="0">
                <a:solidFill>
                  <a:srgbClr val="150C8E"/>
                </a:solidFill>
              </a:rPr>
              <a:t>HE</a:t>
            </a:r>
            <a:r>
              <a:rPr lang="en-ZA" sz="1800" dirty="0" smtClean="0">
                <a:solidFill>
                  <a:srgbClr val="150C8E"/>
                </a:solidFill>
              </a:rPr>
              <a:t> L</a:t>
            </a:r>
            <a:r>
              <a:rPr lang="en-ZA" sz="1400" dirty="0" smtClean="0">
                <a:solidFill>
                  <a:srgbClr val="150C8E"/>
                </a:solidFill>
              </a:rPr>
              <a:t>ORD</a:t>
            </a:r>
            <a:r>
              <a:rPr lang="en-ZA" sz="1800" dirty="0" smtClean="0">
                <a:solidFill>
                  <a:srgbClr val="150C8E"/>
                </a:solidFill>
              </a:rPr>
              <a:t>” or even whether He exists or not</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Let us simply say that “</a:t>
            </a:r>
            <a:r>
              <a:rPr lang="en-ZA" sz="1800" i="1" dirty="0" smtClean="0">
                <a:solidFill>
                  <a:srgbClr val="150C8E"/>
                </a:solidFill>
              </a:rPr>
              <a:t>Genesis claims there was a global flood</a:t>
            </a:r>
            <a:r>
              <a:rPr lang="en-ZA" sz="1800" dirty="0" smtClean="0">
                <a:solidFill>
                  <a:srgbClr val="150C8E"/>
                </a:solidFill>
              </a:rPr>
              <a:t>” and examine that portion of that book further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eaLnBrk="1" hangingPunct="1"/>
            <a:r>
              <a:rPr lang="en-ZA" sz="2400" b="1" dirty="0" smtClean="0">
                <a:solidFill>
                  <a:srgbClr val="002060"/>
                </a:solidFill>
              </a:rPr>
              <a:t>“Genesis” is a broadly reliable historical text -- reduce to the absurd</a:t>
            </a:r>
          </a:p>
        </p:txBody>
      </p:sp>
      <p:sp>
        <p:nvSpPr>
          <p:cNvPr id="41987" name="Rectangle 3"/>
          <p:cNvSpPr>
            <a:spLocks noGrp="1" noChangeArrowheads="1"/>
          </p:cNvSpPr>
          <p:nvPr>
            <p:ph type="body" idx="1"/>
          </p:nvPr>
        </p:nvSpPr>
        <p:spPr>
          <a:xfrm>
            <a:off x="457200" y="1556792"/>
            <a:ext cx="8229600" cy="5040560"/>
          </a:xfrm>
        </p:spPr>
        <p:txBody>
          <a:bodyPr>
            <a:normAutofit/>
          </a:bodyPr>
          <a:lstStyle/>
          <a:p>
            <a:pPr>
              <a:buFont typeface="Wingdings" pitchFamily="2" charset="2"/>
              <a:buChar char="Ø"/>
            </a:pPr>
            <a:r>
              <a:rPr lang="en-ZA" sz="1800" dirty="0" smtClean="0">
                <a:solidFill>
                  <a:srgbClr val="150C8E"/>
                </a:solidFill>
              </a:rPr>
              <a:t>Genesis is presented as an historical account of REAL events</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Can we validate this?</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Minor errors are NOT a problem if we consider the writings to be the work of human beings who, like ourselves, make mistakes</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Most specifically, CAN we regard reports of a global flood about 4,500 years ago as reliable?</a:t>
            </a:r>
          </a:p>
          <a:p>
            <a:pPr>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smtClean="0">
                <a:solidFill>
                  <a:srgbClr val="002060"/>
                </a:solidFill>
              </a:rPr>
              <a:t>Noah’s Ship (Ark) found (about 2345BC)</a:t>
            </a:r>
          </a:p>
        </p:txBody>
      </p:sp>
      <p:sp>
        <p:nvSpPr>
          <p:cNvPr id="41987" name="Rectangle 3"/>
          <p:cNvSpPr>
            <a:spLocks noGrp="1" noChangeArrowheads="1"/>
          </p:cNvSpPr>
          <p:nvPr>
            <p:ph type="body" idx="1"/>
          </p:nvPr>
        </p:nvSpPr>
        <p:spPr>
          <a:xfrm>
            <a:off x="251520" y="1556792"/>
            <a:ext cx="4608512" cy="5301208"/>
          </a:xfrm>
        </p:spPr>
        <p:txBody>
          <a:bodyPr>
            <a:normAutofit lnSpcReduction="10000"/>
          </a:bodyPr>
          <a:lstStyle/>
          <a:p>
            <a:pPr>
              <a:buFont typeface="Wingdings" pitchFamily="2" charset="2"/>
              <a:buChar char="Ø"/>
            </a:pPr>
            <a:r>
              <a:rPr lang="en-US" sz="1800" dirty="0" smtClean="0">
                <a:solidFill>
                  <a:srgbClr val="150C8E"/>
                </a:solidFill>
              </a:rPr>
              <a:t>Genesis 7:11-12 “</a:t>
            </a:r>
            <a:r>
              <a:rPr lang="en-US" sz="1800" i="1" dirty="0" smtClean="0">
                <a:solidFill>
                  <a:srgbClr val="150C8E"/>
                </a:solidFill>
              </a:rPr>
              <a:t>In the six hundredth year of Noah's life, in the second month, the seventeenth day of the month, on that day all the fountains of the great deep were broken up, and the windows of heaven were opened. And the rain was on the earth forty days and forty nights.”</a:t>
            </a:r>
            <a:r>
              <a:rPr lang="en-US" sz="1800" dirty="0" smtClean="0">
                <a:solidFill>
                  <a:srgbClr val="150C8E"/>
                </a:solidFill>
              </a:rPr>
              <a:t> </a:t>
            </a:r>
            <a:r>
              <a:rPr lang="en-US" sz="1800" dirty="0" err="1" smtClean="0">
                <a:solidFill>
                  <a:srgbClr val="150C8E"/>
                </a:solidFill>
              </a:rPr>
              <a:t>NKJV</a:t>
            </a:r>
            <a:endParaRPr lang="en-US" sz="1800" dirty="0" smtClean="0">
              <a:solidFill>
                <a:srgbClr val="150C8E"/>
              </a:solidFill>
            </a:endParaRPr>
          </a:p>
          <a:p>
            <a:pPr>
              <a:buFont typeface="Wingdings" pitchFamily="2" charset="2"/>
              <a:buChar char="Ø"/>
            </a:pPr>
            <a:endParaRPr lang="en-US" sz="1800" dirty="0" smtClean="0">
              <a:solidFill>
                <a:srgbClr val="150C8E"/>
              </a:solidFill>
            </a:endParaRPr>
          </a:p>
          <a:p>
            <a:pPr>
              <a:buFont typeface="Wingdings" pitchFamily="2" charset="2"/>
              <a:buChar char="Ø"/>
            </a:pPr>
            <a:r>
              <a:rPr lang="en-US" sz="1800" dirty="0" smtClean="0">
                <a:solidFill>
                  <a:srgbClr val="150C8E"/>
                </a:solidFill>
              </a:rPr>
              <a:t>Genesis 8:3-4 </a:t>
            </a:r>
            <a:r>
              <a:rPr lang="en-US" sz="1800" i="1" dirty="0" smtClean="0">
                <a:solidFill>
                  <a:srgbClr val="150C8E"/>
                </a:solidFill>
              </a:rPr>
              <a:t>“And the waters receded continually from the earth. At the end of the hundred and fifty days the waters decreased. Then the ark rested in the seventh month, the seventeenth day of the month, on the mountains of Ararat.”</a:t>
            </a:r>
            <a:r>
              <a:rPr lang="en-US" sz="1800" dirty="0" smtClean="0">
                <a:solidFill>
                  <a:srgbClr val="150C8E"/>
                </a:solidFill>
              </a:rPr>
              <a:t> </a:t>
            </a:r>
            <a:r>
              <a:rPr lang="en-US" sz="1800" dirty="0" err="1" smtClean="0">
                <a:solidFill>
                  <a:srgbClr val="150C8E"/>
                </a:solidFill>
              </a:rPr>
              <a:t>NKJV</a:t>
            </a:r>
            <a:endParaRPr lang="en-US" sz="1800" dirty="0" smtClean="0">
              <a:solidFill>
                <a:srgbClr val="150C8E"/>
              </a:solidFill>
            </a:endParaRP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p:txBody>
      </p:sp>
      <p:pic>
        <p:nvPicPr>
          <p:cNvPr id="8" name="Picture 2"/>
          <p:cNvPicPr>
            <a:picLocks noChangeAspect="1" noChangeArrowheads="1"/>
          </p:cNvPicPr>
          <p:nvPr/>
        </p:nvPicPr>
        <p:blipFill>
          <a:blip r:embed="rId3" cstate="print"/>
          <a:srcRect/>
          <a:stretch>
            <a:fillRect/>
          </a:stretch>
        </p:blipFill>
        <p:spPr bwMode="auto">
          <a:xfrm>
            <a:off x="4712485" y="1484784"/>
            <a:ext cx="4324011" cy="2852489"/>
          </a:xfrm>
          <a:prstGeom prst="rect">
            <a:avLst/>
          </a:prstGeom>
          <a:noFill/>
          <a:ln w="9525">
            <a:noFill/>
            <a:miter lim="800000"/>
            <a:headEnd/>
            <a:tailEnd/>
          </a:ln>
          <a:effectLst/>
        </p:spPr>
      </p:pic>
      <p:sp>
        <p:nvSpPr>
          <p:cNvPr id="9" name="TextBox 8"/>
          <p:cNvSpPr txBox="1"/>
          <p:nvPr/>
        </p:nvSpPr>
        <p:spPr>
          <a:xfrm>
            <a:off x="4860032" y="4365104"/>
            <a:ext cx="4032448" cy="2308324"/>
          </a:xfrm>
          <a:prstGeom prst="rect">
            <a:avLst/>
          </a:prstGeom>
          <a:noFill/>
        </p:spPr>
        <p:txBody>
          <a:bodyPr wrap="square" rtlCol="0">
            <a:spAutoFit/>
          </a:bodyPr>
          <a:lstStyle/>
          <a:p>
            <a:pPr algn="ctr"/>
            <a:r>
              <a:rPr lang="en-ZA" dirty="0" smtClean="0"/>
              <a:t>Remains of a huge wooden vessel submerged in a volcanic mudflow found in the mountains of Ararat in Turkey</a:t>
            </a:r>
          </a:p>
          <a:p>
            <a:pPr algn="ctr"/>
            <a:endParaRPr lang="en-ZA" dirty="0" smtClean="0"/>
          </a:p>
          <a:p>
            <a:pPr algn="ctr"/>
            <a:r>
              <a:rPr lang="en-US" dirty="0" smtClean="0"/>
              <a:t>Size agrees with Genesis 6:15 length 150 meters, width 25 meters and height 15 meters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smtClean="0">
                <a:solidFill>
                  <a:srgbClr val="002060"/>
                </a:solidFill>
              </a:rPr>
              <a:t>Noah’s Ship (Ark) found (about 2345BC)</a:t>
            </a:r>
          </a:p>
        </p:txBody>
      </p:sp>
      <p:sp>
        <p:nvSpPr>
          <p:cNvPr id="41987" name="Rectangle 3"/>
          <p:cNvSpPr>
            <a:spLocks noGrp="1" noChangeArrowheads="1"/>
          </p:cNvSpPr>
          <p:nvPr>
            <p:ph type="body" idx="1"/>
          </p:nvPr>
        </p:nvSpPr>
        <p:spPr>
          <a:xfrm>
            <a:off x="251520" y="1556792"/>
            <a:ext cx="4320480" cy="5301208"/>
          </a:xfrm>
        </p:spPr>
        <p:txBody>
          <a:bodyPr>
            <a:normAutofit/>
          </a:bodyPr>
          <a:lstStyle/>
          <a:p>
            <a:pPr>
              <a:buFont typeface="Wingdings" pitchFamily="2" charset="2"/>
              <a:buChar char="Ø"/>
            </a:pPr>
            <a:r>
              <a:rPr lang="en-US" sz="1800" dirty="0" smtClean="0">
                <a:solidFill>
                  <a:srgbClr val="150C8E"/>
                </a:solidFill>
              </a:rPr>
              <a:t>Computer model of the Ark</a:t>
            </a:r>
          </a:p>
          <a:p>
            <a:pPr>
              <a:buFont typeface="Wingdings" pitchFamily="2" charset="2"/>
              <a:buChar char="Ø"/>
            </a:pPr>
            <a:endParaRPr lang="en-US" sz="1800" dirty="0" smtClean="0">
              <a:solidFill>
                <a:srgbClr val="150C8E"/>
              </a:solidFill>
            </a:endParaRPr>
          </a:p>
          <a:p>
            <a:pPr>
              <a:buFont typeface="Wingdings" pitchFamily="2" charset="2"/>
              <a:buChar char="Ø"/>
            </a:pPr>
            <a:r>
              <a:rPr lang="en-US" sz="1800" dirty="0" smtClean="0">
                <a:solidFill>
                  <a:srgbClr val="150C8E"/>
                </a:solidFill>
              </a:rPr>
              <a:t>Physical model of the Ark</a:t>
            </a:r>
          </a:p>
          <a:p>
            <a:pPr>
              <a:buFont typeface="Wingdings" pitchFamily="2" charset="2"/>
              <a:buChar char="Ø"/>
            </a:pPr>
            <a:endParaRPr lang="en-US" sz="1800" dirty="0" smtClean="0">
              <a:solidFill>
                <a:srgbClr val="150C8E"/>
              </a:solidFill>
            </a:endParaRPr>
          </a:p>
          <a:p>
            <a:pPr>
              <a:buFont typeface="Wingdings" pitchFamily="2" charset="2"/>
              <a:buChar char="Ø"/>
            </a:pPr>
            <a:r>
              <a:rPr lang="en-US" sz="1800" dirty="0" smtClean="0">
                <a:solidFill>
                  <a:srgbClr val="150C8E"/>
                </a:solidFill>
              </a:rPr>
              <a:t>Also found:</a:t>
            </a:r>
          </a:p>
          <a:p>
            <a:pPr lvl="1">
              <a:buFont typeface="Wingdings" pitchFamily="2" charset="2"/>
              <a:buChar char="Ø"/>
            </a:pPr>
            <a:r>
              <a:rPr lang="en-US" sz="1400" dirty="0" smtClean="0">
                <a:solidFill>
                  <a:srgbClr val="150C8E"/>
                </a:solidFill>
              </a:rPr>
              <a:t>Drogue stones</a:t>
            </a:r>
          </a:p>
          <a:p>
            <a:pPr lvl="1">
              <a:buFont typeface="Wingdings" pitchFamily="2" charset="2"/>
              <a:buChar char="Ø"/>
            </a:pPr>
            <a:r>
              <a:rPr lang="en-ZA" sz="1400" dirty="0" smtClean="0">
                <a:solidFill>
                  <a:srgbClr val="150C8E"/>
                </a:solidFill>
              </a:rPr>
              <a:t>Noah’s house and grave</a:t>
            </a:r>
          </a:p>
          <a:p>
            <a:pPr lvl="1">
              <a:buFont typeface="Wingdings" pitchFamily="2" charset="2"/>
              <a:buChar char="Ø"/>
            </a:pPr>
            <a:r>
              <a:rPr lang="en-ZA" sz="1400" dirty="0" smtClean="0">
                <a:solidFill>
                  <a:srgbClr val="150C8E"/>
                </a:solidFill>
              </a:rPr>
              <a:t>Noah was about six (6) meters tall</a:t>
            </a:r>
            <a:endParaRPr lang="en-US" sz="1400" dirty="0" smtClean="0">
              <a:solidFill>
                <a:srgbClr val="150C8E"/>
              </a:solidFill>
            </a:endParaRP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p:txBody>
      </p:sp>
      <p:pic>
        <p:nvPicPr>
          <p:cNvPr id="6" name="Picture 3"/>
          <p:cNvPicPr>
            <a:picLocks noChangeAspect="1" noChangeArrowheads="1"/>
          </p:cNvPicPr>
          <p:nvPr/>
        </p:nvPicPr>
        <p:blipFill>
          <a:blip r:embed="rId3" cstate="print"/>
          <a:srcRect/>
          <a:stretch>
            <a:fillRect/>
          </a:stretch>
        </p:blipFill>
        <p:spPr bwMode="auto">
          <a:xfrm>
            <a:off x="4644008" y="3933056"/>
            <a:ext cx="4328356" cy="2924944"/>
          </a:xfrm>
          <a:prstGeom prst="rect">
            <a:avLst/>
          </a:prstGeom>
          <a:noFill/>
          <a:ln w="9525">
            <a:noFill/>
            <a:miter lim="800000"/>
            <a:headEnd/>
            <a:tailEnd/>
          </a:ln>
          <a:effectLst/>
        </p:spPr>
      </p:pic>
      <p:pic>
        <p:nvPicPr>
          <p:cNvPr id="143362" name="Picture 2"/>
          <p:cNvPicPr>
            <a:picLocks noChangeAspect="1" noChangeArrowheads="1"/>
          </p:cNvPicPr>
          <p:nvPr/>
        </p:nvPicPr>
        <p:blipFill>
          <a:blip r:embed="rId4" cstate="print"/>
          <a:srcRect/>
          <a:stretch>
            <a:fillRect/>
          </a:stretch>
        </p:blipFill>
        <p:spPr bwMode="auto">
          <a:xfrm>
            <a:off x="5364088" y="1484784"/>
            <a:ext cx="3571875" cy="2447925"/>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print"/>
          <a:srcRect/>
          <a:stretch>
            <a:fillRect/>
          </a:stretch>
        </p:blipFill>
        <p:spPr bwMode="auto">
          <a:xfrm>
            <a:off x="467544" y="4077072"/>
            <a:ext cx="4062710" cy="27809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3362"/>
                                        </p:tgtEl>
                                        <p:attrNameLst>
                                          <p:attrName>style.visibility</p:attrName>
                                        </p:attrNameLst>
                                      </p:cBhvr>
                                      <p:to>
                                        <p:strVal val="visible"/>
                                      </p:to>
                                    </p:set>
                                    <p:animEffect transition="in" filter="fade">
                                      <p:cBhvr>
                                        <p:cTn id="11" dur="2000"/>
                                        <p:tgtEl>
                                          <p:spTgt spid="14336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animEffect transition="in" filter="fade">
                                      <p:cBhvr>
                                        <p:cTn id="23" dur="2000"/>
                                        <p:tgtEl>
                                          <p:spTgt spid="41987">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animEffect transition="in" filter="fade">
                                      <p:cBhvr>
                                        <p:cTn id="27" dur="2000"/>
                                        <p:tgtEl>
                                          <p:spTgt spid="41987">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Effect transition="in" filter="fade">
                                      <p:cBhvr>
                                        <p:cTn id="35" dur="2000"/>
                                        <p:tgtEl>
                                          <p:spTgt spid="41987">
                                            <p:txEl>
                                              <p:pRg st="6" end="6"/>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1987">
                                            <p:txEl>
                                              <p:pRg st="7" end="7"/>
                                            </p:txEl>
                                          </p:spTgt>
                                        </p:tgtEl>
                                        <p:attrNameLst>
                                          <p:attrName>style.visibility</p:attrName>
                                        </p:attrNameLst>
                                      </p:cBhvr>
                                      <p:to>
                                        <p:strVal val="visible"/>
                                      </p:to>
                                    </p:set>
                                    <p:animEffect transition="in" filter="fade">
                                      <p:cBhvr>
                                        <p:cTn id="39" dur="20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smtClean="0">
                <a:solidFill>
                  <a:srgbClr val="002060"/>
                </a:solidFill>
              </a:rPr>
              <a:t>Genesis is a broadly reliable historical text – Noah’s Ship (Ark = Container) found (about </a:t>
            </a:r>
            <a:r>
              <a:rPr lang="en-ZA" sz="2400" b="1" dirty="0" err="1" smtClean="0">
                <a:solidFill>
                  <a:srgbClr val="002060"/>
                </a:solidFill>
              </a:rPr>
              <a:t>2345BC</a:t>
            </a:r>
            <a:r>
              <a:rPr lang="en-ZA" sz="2400" b="1" dirty="0" smtClean="0">
                <a:solidFill>
                  <a:srgbClr val="002060"/>
                </a:solidFill>
              </a:rPr>
              <a:t>)</a:t>
            </a:r>
          </a:p>
        </p:txBody>
      </p:sp>
      <p:pic>
        <p:nvPicPr>
          <p:cNvPr id="7" name="Picture 3"/>
          <p:cNvPicPr>
            <a:picLocks noGrp="1" noChangeAspect="1" noChangeArrowheads="1"/>
          </p:cNvPicPr>
          <p:nvPr>
            <p:ph idx="1"/>
          </p:nvPr>
        </p:nvPicPr>
        <p:blipFill>
          <a:blip r:embed="rId3" cstate="print"/>
          <a:srcRect/>
          <a:stretch>
            <a:fillRect/>
          </a:stretch>
        </p:blipFill>
        <p:spPr bwMode="auto">
          <a:xfrm rot="17285851">
            <a:off x="1084477" y="2712353"/>
            <a:ext cx="6131937" cy="4684648"/>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683568" y="1412776"/>
            <a:ext cx="7632848" cy="5445224"/>
          </a:xfrm>
          <a:prstGeom prst="rect">
            <a:avLst/>
          </a:prstGeom>
          <a:noFill/>
          <a:ln w="9525">
            <a:noFill/>
            <a:miter lim="800000"/>
            <a:headEnd/>
            <a:tailEnd/>
          </a:ln>
          <a:effectLst/>
        </p:spPr>
      </p:pic>
      <p:sp>
        <p:nvSpPr>
          <p:cNvPr id="14" name="Oval 13"/>
          <p:cNvSpPr/>
          <p:nvPr/>
        </p:nvSpPr>
        <p:spPr>
          <a:xfrm rot="1284165">
            <a:off x="4307122" y="3114578"/>
            <a:ext cx="1080120" cy="2304256"/>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noChangeArrowheads="1"/>
          </p:cNvPicPr>
          <p:nvPr/>
        </p:nvPicPr>
        <p:blipFill>
          <a:blip r:embed="rId5" cstate="print"/>
          <a:srcRect/>
          <a:stretch>
            <a:fillRect/>
          </a:stretch>
        </p:blipFill>
        <p:spPr bwMode="auto">
          <a:xfrm>
            <a:off x="683568" y="1412776"/>
            <a:ext cx="7565684" cy="5445224"/>
          </a:xfrm>
          <a:prstGeom prst="rect">
            <a:avLst/>
          </a:prstGeom>
          <a:noFill/>
          <a:ln w="9525">
            <a:noFill/>
            <a:miter lim="800000"/>
            <a:headEnd/>
            <a:tailEnd/>
          </a:ln>
          <a:effectLst/>
        </p:spPr>
      </p:pic>
      <p:pic>
        <p:nvPicPr>
          <p:cNvPr id="11" name="Picture 6"/>
          <p:cNvPicPr>
            <a:picLocks noChangeAspect="1" noChangeArrowheads="1"/>
          </p:cNvPicPr>
          <p:nvPr/>
        </p:nvPicPr>
        <p:blipFill>
          <a:blip r:embed="rId6" cstate="print"/>
          <a:srcRect/>
          <a:stretch>
            <a:fillRect/>
          </a:stretch>
        </p:blipFill>
        <p:spPr bwMode="auto">
          <a:xfrm>
            <a:off x="755576" y="1412776"/>
            <a:ext cx="7565685" cy="5445224"/>
          </a:xfrm>
          <a:prstGeom prst="rect">
            <a:avLst/>
          </a:prstGeom>
          <a:noFill/>
          <a:ln w="9525">
            <a:noFill/>
            <a:miter lim="800000"/>
            <a:headEnd/>
            <a:tailEnd/>
          </a:ln>
          <a:effectLst/>
        </p:spPr>
      </p:pic>
      <p:pic>
        <p:nvPicPr>
          <p:cNvPr id="12" name="Picture 7"/>
          <p:cNvPicPr>
            <a:picLocks noChangeAspect="1" noChangeArrowheads="1"/>
          </p:cNvPicPr>
          <p:nvPr/>
        </p:nvPicPr>
        <p:blipFill>
          <a:blip r:embed="rId7" cstate="print"/>
          <a:srcRect/>
          <a:stretch>
            <a:fillRect/>
          </a:stretch>
        </p:blipFill>
        <p:spPr bwMode="auto">
          <a:xfrm>
            <a:off x="683568" y="1412777"/>
            <a:ext cx="7565684" cy="5445223"/>
          </a:xfrm>
          <a:prstGeom prst="rect">
            <a:avLst/>
          </a:prstGeom>
          <a:noFill/>
          <a:ln w="9525">
            <a:noFill/>
            <a:miter lim="800000"/>
            <a:headEnd/>
            <a:tailEnd/>
          </a:ln>
          <a:effectLst/>
        </p:spPr>
      </p:pic>
      <p:pic>
        <p:nvPicPr>
          <p:cNvPr id="13" name="Picture 8"/>
          <p:cNvPicPr>
            <a:picLocks noChangeAspect="1" noChangeArrowheads="1"/>
          </p:cNvPicPr>
          <p:nvPr/>
        </p:nvPicPr>
        <p:blipFill>
          <a:blip r:embed="rId8" cstate="print"/>
          <a:srcRect/>
          <a:stretch>
            <a:fillRect/>
          </a:stretch>
        </p:blipFill>
        <p:spPr bwMode="auto">
          <a:xfrm>
            <a:off x="683568" y="1364436"/>
            <a:ext cx="7632848" cy="5493564"/>
          </a:xfrm>
          <a:prstGeom prst="rect">
            <a:avLst/>
          </a:prstGeom>
          <a:noFill/>
          <a:ln w="9525">
            <a:noFill/>
            <a:miter lim="800000"/>
            <a:headEnd/>
            <a:tailEnd/>
          </a:ln>
          <a:effectLst/>
        </p:spPr>
      </p:pic>
      <p:pic>
        <p:nvPicPr>
          <p:cNvPr id="144386" name="Picture 2"/>
          <p:cNvPicPr>
            <a:picLocks noChangeAspect="1" noChangeArrowheads="1"/>
          </p:cNvPicPr>
          <p:nvPr/>
        </p:nvPicPr>
        <p:blipFill>
          <a:blip r:embed="rId9" cstate="print"/>
          <a:srcRect/>
          <a:stretch>
            <a:fillRect/>
          </a:stretch>
        </p:blipFill>
        <p:spPr bwMode="auto">
          <a:xfrm>
            <a:off x="683568" y="1412776"/>
            <a:ext cx="7632848" cy="6802063"/>
          </a:xfrm>
          <a:prstGeom prst="rect">
            <a:avLst/>
          </a:prstGeom>
          <a:noFill/>
          <a:ln w="9525">
            <a:noFill/>
            <a:miter lim="800000"/>
            <a:headEnd/>
            <a:tailEnd/>
          </a:ln>
        </p:spPr>
      </p:pic>
      <p:sp>
        <p:nvSpPr>
          <p:cNvPr id="10" name="Oval 9"/>
          <p:cNvSpPr/>
          <p:nvPr/>
        </p:nvSpPr>
        <p:spPr>
          <a:xfrm>
            <a:off x="4427984" y="4581128"/>
            <a:ext cx="360040" cy="2880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44386"/>
                                        </p:tgtEl>
                                        <p:attrNameLst>
                                          <p:attrName>style.visibility</p:attrName>
                                        </p:attrNameLst>
                                      </p:cBhvr>
                                      <p:to>
                                        <p:strVal val="visible"/>
                                      </p:to>
                                    </p:set>
                                    <p:animEffect transition="in" filter="fade">
                                      <p:cBhvr>
                                        <p:cTn id="35" dur="2000"/>
                                        <p:tgtEl>
                                          <p:spTgt spid="144386"/>
                                        </p:tgtEl>
                                      </p:cBhvr>
                                    </p:animEffect>
                                  </p:childTnLst>
                                </p:cTn>
                              </p:par>
                            </p:childTnLst>
                          </p:cTn>
                        </p:par>
                        <p:par>
                          <p:cTn id="36" fill="hold">
                            <p:stCondLst>
                              <p:cond delay="16000"/>
                            </p:stCondLst>
                            <p:childTnLst>
                              <p:par>
                                <p:cTn id="37" presetID="2" presetClass="entr" presetSubtype="3"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2000" fill="hold"/>
                                        <p:tgtEl>
                                          <p:spTgt spid="10"/>
                                        </p:tgtEl>
                                        <p:attrNameLst>
                                          <p:attrName>ppt_x</p:attrName>
                                        </p:attrNameLst>
                                      </p:cBhvr>
                                      <p:tavLst>
                                        <p:tav tm="0">
                                          <p:val>
                                            <p:strVal val="1+#ppt_w/2"/>
                                          </p:val>
                                        </p:tav>
                                        <p:tav tm="100000">
                                          <p:val>
                                            <p:strVal val="#ppt_x"/>
                                          </p:val>
                                        </p:tav>
                                      </p:tavLst>
                                    </p:anim>
                                    <p:anim calcmode="lin" valueType="num">
                                      <p:cBhvr additive="base">
                                        <p:cTn id="40"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1655168" y="1415955"/>
            <a:ext cx="7488832" cy="5442045"/>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smtClean="0">
                <a:solidFill>
                  <a:srgbClr val="002060"/>
                </a:solidFill>
              </a:rPr>
              <a:t>Detailed genealogies</a:t>
            </a:r>
          </a:p>
        </p:txBody>
      </p:sp>
      <p:pic>
        <p:nvPicPr>
          <p:cNvPr id="8" name="Picture 2"/>
          <p:cNvPicPr>
            <a:picLocks noChangeAspect="1" noChangeArrowheads="1"/>
          </p:cNvPicPr>
          <p:nvPr/>
        </p:nvPicPr>
        <p:blipFill>
          <a:blip r:embed="rId4" cstate="print"/>
          <a:srcRect/>
          <a:stretch>
            <a:fillRect/>
          </a:stretch>
        </p:blipFill>
        <p:spPr bwMode="auto">
          <a:xfrm>
            <a:off x="179512" y="2784929"/>
            <a:ext cx="2592288" cy="3870429"/>
          </a:xfrm>
          <a:prstGeom prst="rect">
            <a:avLst/>
          </a:prstGeom>
          <a:noFill/>
          <a:ln w="9525">
            <a:noFill/>
            <a:miter lim="800000"/>
            <a:headEnd/>
            <a:tailEnd/>
          </a:ln>
          <a:effectLst/>
        </p:spPr>
      </p:pic>
      <p:sp>
        <p:nvSpPr>
          <p:cNvPr id="12" name="Rectangle 3"/>
          <p:cNvSpPr txBox="1">
            <a:spLocks noChangeArrowheads="1"/>
          </p:cNvSpPr>
          <p:nvPr/>
        </p:nvSpPr>
        <p:spPr>
          <a:xfrm>
            <a:off x="251520" y="1556792"/>
            <a:ext cx="2016224" cy="5301208"/>
          </a:xfrm>
          <a:prstGeom prst="rect">
            <a:avLst/>
          </a:prstGeom>
        </p:spPr>
        <p:txBody>
          <a:bodyPr vert="horz" lIns="91411" tIns="45705" rIns="91411" bIns="45705" rtlCol="0">
            <a:normAutofit/>
          </a:bodyPr>
          <a:lstStyle/>
          <a:p>
            <a:pPr marL="342790" indent="-342790">
              <a:spcBef>
                <a:spcPct val="20000"/>
              </a:spcBef>
            </a:pPr>
            <a:r>
              <a:rPr lang="en-ZA" dirty="0" smtClean="0">
                <a:solidFill>
                  <a:srgbClr val="150C8E"/>
                </a:solidFill>
              </a:rPr>
              <a:t>Flood 1658</a:t>
            </a:r>
          </a:p>
          <a:p>
            <a:pPr marL="342790" indent="-342790">
              <a:spcBef>
                <a:spcPct val="20000"/>
              </a:spcBef>
            </a:pPr>
            <a:r>
              <a:rPr lang="en-ZA" dirty="0" smtClean="0">
                <a:solidFill>
                  <a:srgbClr val="150C8E"/>
                </a:solidFill>
              </a:rPr>
              <a:t>years from start of genealogy</a:t>
            </a:r>
            <a:endParaRPr kumimoji="0" lang="en-ZA" b="0" i="0" u="none" strike="noStrike" kern="1200" cap="none" spc="0" normalizeH="0" baseline="0" noProof="0" dirty="0" smtClean="0">
              <a:ln>
                <a:noFill/>
              </a:ln>
              <a:solidFill>
                <a:srgbClr val="150C8E"/>
              </a:solidFill>
              <a:effectLst/>
              <a:uLnTx/>
              <a:uFillTx/>
              <a:latin typeface="+mn-lt"/>
              <a:ea typeface="+mn-ea"/>
              <a:cs typeface="+mn-cs"/>
            </a:endParaRPr>
          </a:p>
        </p:txBody>
      </p:sp>
      <p:cxnSp>
        <p:nvCxnSpPr>
          <p:cNvPr id="7" name="Straight Arrow Connector 6"/>
          <p:cNvCxnSpPr/>
          <p:nvPr/>
        </p:nvCxnSpPr>
        <p:spPr>
          <a:xfrm>
            <a:off x="1763688" y="2348880"/>
            <a:ext cx="4752528" cy="1588"/>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2000"/>
                                        <p:tgtEl>
                                          <p:spTgt spid="12">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2000"/>
                                        <p:tgtEl>
                                          <p:spTgt spid="12">
                                            <p:txEl>
                                              <p:pRg st="1" end="1"/>
                                            </p:txEl>
                                          </p:spTgt>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smtClean="0">
                <a:solidFill>
                  <a:srgbClr val="002060"/>
                </a:solidFill>
              </a:rPr>
              <a:t>Irish genealogies agree</a:t>
            </a:r>
          </a:p>
        </p:txBody>
      </p:sp>
      <p:pic>
        <p:nvPicPr>
          <p:cNvPr id="5" name="Picture 2"/>
          <p:cNvPicPr>
            <a:picLocks noChangeAspect="1" noChangeArrowheads="1"/>
          </p:cNvPicPr>
          <p:nvPr/>
        </p:nvPicPr>
        <p:blipFill>
          <a:blip r:embed="rId3" cstate="print"/>
          <a:srcRect/>
          <a:stretch>
            <a:fillRect/>
          </a:stretch>
        </p:blipFill>
        <p:spPr bwMode="auto">
          <a:xfrm>
            <a:off x="35496" y="1484410"/>
            <a:ext cx="8999537" cy="13609886"/>
          </a:xfrm>
          <a:prstGeom prst="rect">
            <a:avLst/>
          </a:prstGeom>
          <a:noFill/>
          <a:ln w="9525">
            <a:noFill/>
            <a:miter lim="800000"/>
            <a:headEnd/>
            <a:tailEnd/>
          </a:ln>
          <a:effectLst/>
        </p:spPr>
      </p:pic>
      <p:grpSp>
        <p:nvGrpSpPr>
          <p:cNvPr id="7" name="Group 6"/>
          <p:cNvGrpSpPr/>
          <p:nvPr/>
        </p:nvGrpSpPr>
        <p:grpSpPr>
          <a:xfrm>
            <a:off x="35496" y="1556792"/>
            <a:ext cx="9144000" cy="5472608"/>
            <a:chOff x="0" y="1412776"/>
            <a:chExt cx="9144000" cy="5472608"/>
          </a:xfrm>
        </p:grpSpPr>
        <p:sp>
          <p:nvSpPr>
            <p:cNvPr id="10" name="Rectangle 9"/>
            <p:cNvSpPr/>
            <p:nvPr/>
          </p:nvSpPr>
          <p:spPr>
            <a:xfrm>
              <a:off x="0" y="1412776"/>
              <a:ext cx="9144000" cy="544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srcRect/>
            <a:stretch>
              <a:fillRect/>
            </a:stretch>
          </p:blipFill>
          <p:spPr bwMode="auto">
            <a:xfrm>
              <a:off x="2627784" y="1423600"/>
              <a:ext cx="3816424" cy="5461784"/>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Egyptian time lines revisited</a:t>
            </a:r>
          </a:p>
        </p:txBody>
      </p:sp>
      <p:sp>
        <p:nvSpPr>
          <p:cNvPr id="41987" name="Rectangle 3"/>
          <p:cNvSpPr>
            <a:spLocks noGrp="1" noChangeArrowheads="1"/>
          </p:cNvSpPr>
          <p:nvPr>
            <p:ph type="body" idx="1"/>
          </p:nvPr>
        </p:nvSpPr>
        <p:spPr>
          <a:xfrm>
            <a:off x="457200" y="1628800"/>
            <a:ext cx="4546848" cy="4968551"/>
          </a:xfrm>
        </p:spPr>
        <p:txBody>
          <a:bodyPr>
            <a:normAutofit lnSpcReduction="10000"/>
          </a:bodyPr>
          <a:lstStyle/>
          <a:p>
            <a:pPr eaLnBrk="1" hangingPunct="1">
              <a:buFont typeface="Wingdings" pitchFamily="2" charset="2"/>
              <a:buChar char="Ø"/>
            </a:pPr>
            <a:r>
              <a:rPr lang="en-US" sz="1800" dirty="0" smtClean="0">
                <a:solidFill>
                  <a:srgbClr val="150C8E"/>
                </a:solidFill>
              </a:rPr>
              <a:t>Egyptian time lines support a flood date of about </a:t>
            </a:r>
            <a:r>
              <a:rPr lang="en-US" sz="1800" dirty="0" err="1" smtClean="0">
                <a:solidFill>
                  <a:srgbClr val="150C8E"/>
                </a:solidFill>
              </a:rPr>
              <a:t>2345BC</a:t>
            </a:r>
            <a:endParaRPr lang="en-US"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Like many other advanced civilizations Egypt (</a:t>
            </a:r>
            <a:r>
              <a:rPr lang="en-ZA" sz="1800" dirty="0" err="1" smtClean="0">
                <a:solidFill>
                  <a:srgbClr val="150C8E"/>
                </a:solidFill>
              </a:rPr>
              <a:t>Mitzraim</a:t>
            </a:r>
            <a:r>
              <a:rPr lang="en-ZA" sz="1800" dirty="0" smtClean="0">
                <a:solidFill>
                  <a:srgbClr val="150C8E"/>
                </a:solidFill>
              </a:rPr>
              <a:t>) sprang up rapidly after the flood immediately with advanced technology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Once certain wrong assumptions with regard to the Egyptian dynasties are resolved Egyptian timelines correlate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Likewise other advanced civilizations around the world – Babylon, </a:t>
            </a:r>
            <a:r>
              <a:rPr lang="en-ZA" sz="1800" dirty="0" err="1" smtClean="0">
                <a:solidFill>
                  <a:srgbClr val="150C8E"/>
                </a:solidFill>
              </a:rPr>
              <a:t>Matchu</a:t>
            </a:r>
            <a:r>
              <a:rPr lang="en-ZA" sz="1800" dirty="0" smtClean="0">
                <a:solidFill>
                  <a:srgbClr val="150C8E"/>
                </a:solidFill>
              </a:rPr>
              <a:t> </a:t>
            </a:r>
            <a:r>
              <a:rPr lang="en-ZA" sz="1800" dirty="0" err="1" smtClean="0">
                <a:solidFill>
                  <a:srgbClr val="150C8E"/>
                </a:solidFill>
              </a:rPr>
              <a:t>Pitchu</a:t>
            </a:r>
            <a:r>
              <a:rPr lang="en-ZA" sz="1800" dirty="0" smtClean="0">
                <a:solidFill>
                  <a:srgbClr val="150C8E"/>
                </a:solidFill>
              </a:rPr>
              <a:t>, etc, etc, etc</a:t>
            </a:r>
          </a:p>
        </p:txBody>
      </p:sp>
      <p:pic>
        <p:nvPicPr>
          <p:cNvPr id="4" name="Picture 3"/>
          <p:cNvPicPr>
            <a:picLocks noChangeAspect="1" noChangeArrowheads="1"/>
          </p:cNvPicPr>
          <p:nvPr/>
        </p:nvPicPr>
        <p:blipFill>
          <a:blip r:embed="rId3" cstate="print"/>
          <a:srcRect/>
          <a:stretch>
            <a:fillRect/>
          </a:stretch>
        </p:blipFill>
        <p:spPr bwMode="auto">
          <a:xfrm>
            <a:off x="5148064" y="1484784"/>
            <a:ext cx="3810000" cy="3810000"/>
          </a:xfrm>
          <a:prstGeom prst="rect">
            <a:avLst/>
          </a:prstGeom>
          <a:noFill/>
          <a:ln w="9525">
            <a:noFill/>
            <a:miter lim="800000"/>
            <a:headEnd/>
            <a:tailEnd/>
          </a:ln>
          <a:effectLst/>
        </p:spPr>
      </p:pic>
      <p:sp>
        <p:nvSpPr>
          <p:cNvPr id="5" name="TextBox 4"/>
          <p:cNvSpPr txBox="1"/>
          <p:nvPr/>
        </p:nvSpPr>
        <p:spPr>
          <a:xfrm>
            <a:off x="5220072" y="5517232"/>
            <a:ext cx="3744416" cy="923330"/>
          </a:xfrm>
          <a:prstGeom prst="rect">
            <a:avLst/>
          </a:prstGeom>
          <a:noFill/>
        </p:spPr>
        <p:txBody>
          <a:bodyPr wrap="square" rtlCol="0">
            <a:spAutoFit/>
          </a:bodyPr>
          <a:lstStyle/>
          <a:p>
            <a:pPr algn="ctr"/>
            <a:r>
              <a:rPr lang="en-ZA" dirty="0" smtClean="0"/>
              <a:t>It is doubtful whether we have the technology to build the Great Pyramid today!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1000"/>
                                        <p:tgtEl>
                                          <p:spTgt spid="41987">
                                            <p:txEl>
                                              <p:pRg st="0" end="0"/>
                                            </p:txEl>
                                          </p:spTgt>
                                        </p:tgtEl>
                                      </p:cBhvr>
                                    </p:animEffect>
                                  </p:childTnLst>
                                </p:cTn>
                              </p:par>
                            </p:childTnLst>
                          </p:cTn>
                        </p:par>
                        <p:par>
                          <p:cTn id="12" fill="hold">
                            <p:stCondLst>
                              <p:cond delay="2000"/>
                            </p:stCondLst>
                            <p:childTnLst>
                              <p:par>
                                <p:cTn id="13" presetID="2" presetClass="entr" presetSubtype="9"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41987">
                                            <p:txEl>
                                              <p:pRg st="2" end="2"/>
                                            </p:txEl>
                                          </p:spTgt>
                                        </p:tgtEl>
                                        <p:attrNameLst>
                                          <p:attrName>style.visibility</p:attrName>
                                        </p:attrNameLst>
                                      </p:cBhvr>
                                      <p:to>
                                        <p:strVal val="visible"/>
                                      </p:to>
                                    </p:set>
                                    <p:animEffect transition="in" filter="fade">
                                      <p:cBhvr>
                                        <p:cTn id="20" dur="1000"/>
                                        <p:tgtEl>
                                          <p:spTgt spid="41987">
                                            <p:txEl>
                                              <p:pRg st="2" end="2"/>
                                            </p:txEl>
                                          </p:spTgt>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41987">
                                            <p:txEl>
                                              <p:pRg st="4" end="4"/>
                                            </p:txEl>
                                          </p:spTgt>
                                        </p:tgtEl>
                                        <p:attrNameLst>
                                          <p:attrName>style.visibility</p:attrName>
                                        </p:attrNameLst>
                                      </p:cBhvr>
                                      <p:to>
                                        <p:strVal val="visible"/>
                                      </p:to>
                                    </p:set>
                                    <p:animEffect transition="in" filter="fade">
                                      <p:cBhvr>
                                        <p:cTn id="24" dur="1000"/>
                                        <p:tgtEl>
                                          <p:spTgt spid="41987">
                                            <p:txEl>
                                              <p:pRg st="4" end="4"/>
                                            </p:txEl>
                                          </p:spTgt>
                                        </p:tgtEl>
                                      </p:cBhvr>
                                    </p:animEffec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41987">
                                            <p:txEl>
                                              <p:pRg st="6" end="6"/>
                                            </p:txEl>
                                          </p:spTgt>
                                        </p:tgtEl>
                                        <p:attrNameLst>
                                          <p:attrName>style.visibility</p:attrName>
                                        </p:attrNameLst>
                                      </p:cBhvr>
                                      <p:to>
                                        <p:strVal val="visible"/>
                                      </p:to>
                                    </p:set>
                                    <p:animEffect transition="in" filter="fade">
                                      <p:cBhvr>
                                        <p:cTn id="28" dur="10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eaLnBrk="1" hangingPunct="1"/>
            <a:r>
              <a:rPr lang="en-ZA" sz="2400" b="1" dirty="0" smtClean="0">
                <a:solidFill>
                  <a:srgbClr val="002060"/>
                </a:solidFill>
              </a:rPr>
              <a:t>Genesis is a broadly reliable historical text -- reduce to the absurd</a:t>
            </a:r>
          </a:p>
        </p:txBody>
      </p:sp>
      <p:sp>
        <p:nvSpPr>
          <p:cNvPr id="41987" name="Rectangle 3"/>
          <p:cNvSpPr>
            <a:spLocks noGrp="1" noChangeArrowheads="1"/>
          </p:cNvSpPr>
          <p:nvPr>
            <p:ph type="body" idx="1"/>
          </p:nvPr>
        </p:nvSpPr>
        <p:spPr>
          <a:xfrm>
            <a:off x="457200" y="1556792"/>
            <a:ext cx="8229600" cy="5301208"/>
          </a:xfrm>
        </p:spPr>
        <p:txBody>
          <a:bodyPr>
            <a:normAutofit/>
          </a:bodyPr>
          <a:lstStyle/>
          <a:p>
            <a:pPr>
              <a:buFont typeface="Wingdings" pitchFamily="2" charset="2"/>
              <a:buChar char="Ø"/>
            </a:pPr>
            <a:r>
              <a:rPr lang="en-ZA" sz="1800" dirty="0" smtClean="0">
                <a:solidFill>
                  <a:srgbClr val="150C8E"/>
                </a:solidFill>
              </a:rPr>
              <a:t>Large boat in the mountains of Ararat – confirmed</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Genealogies – confirmed</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CONCLUSION: It is absurd to disregard Genesis as a source of historical information – RECENT FLOOD CONFIRMED</a:t>
            </a: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p:txBody>
      </p:sp>
      <p:sp>
        <p:nvSpPr>
          <p:cNvPr id="5" name="Rectangle 4"/>
          <p:cNvSpPr/>
          <p:nvPr/>
        </p:nvSpPr>
        <p:spPr>
          <a:xfrm>
            <a:off x="2411760" y="2132856"/>
            <a:ext cx="18002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19872" y="3212976"/>
            <a:ext cx="367240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64088" y="1512386"/>
            <a:ext cx="18002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5000"/>
                            </p:stCondLst>
                            <p:childTnLst>
                              <p:par>
                                <p:cTn id="9" presetID="10" presetClass="exit" presetSubtype="0" fill="hold" grpId="0" nodeType="afterEffect">
                                  <p:stCondLst>
                                    <p:cond delay="0"/>
                                  </p:stCondLst>
                                  <p:childTnLst>
                                    <p:animEffect transition="out" filter="fade">
                                      <p:cBhvr>
                                        <p:cTn id="10" dur="1000"/>
                                        <p:tgtEl>
                                          <p:spTgt spid="11"/>
                                        </p:tgtEl>
                                      </p:cBhvr>
                                    </p:animEffect>
                                    <p:set>
                                      <p:cBhvr>
                                        <p:cTn id="11" dur="1" fill="hold">
                                          <p:stCondLst>
                                            <p:cond delay="999"/>
                                          </p:stCondLst>
                                        </p:cTn>
                                        <p:tgtEl>
                                          <p:spTgt spid="11"/>
                                        </p:tgtEl>
                                        <p:attrNameLst>
                                          <p:attrName>style.visibility</p:attrName>
                                        </p:attrNameLst>
                                      </p:cBhvr>
                                      <p:to>
                                        <p:strVal val="hidden"/>
                                      </p:to>
                                    </p:se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8000"/>
                            </p:stCondLst>
                            <p:childTnLst>
                              <p:par>
                                <p:cTn id="17" presetID="10" presetClass="exit" presetSubtype="0" fill="hold" grpId="0" nodeType="afterEffect">
                                  <p:stCondLst>
                                    <p:cond delay="0"/>
                                  </p:stCondLst>
                                  <p:childTnLst>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animEffect transition="in" filter="fade">
                                      <p:cBhvr>
                                        <p:cTn id="23" dur="2000"/>
                                        <p:tgtEl>
                                          <p:spTgt spid="41987">
                                            <p:txEl>
                                              <p:pRg st="4" end="4"/>
                                            </p:txEl>
                                          </p:spTgt>
                                        </p:tgtEl>
                                      </p:cBhvr>
                                    </p:animEffect>
                                  </p:childTnLst>
                                </p:cTn>
                              </p:par>
                            </p:childTnLst>
                          </p:cTn>
                        </p:par>
                        <p:par>
                          <p:cTn id="24" fill="hold">
                            <p:stCondLst>
                              <p:cond delay="11000"/>
                            </p:stCondLst>
                            <p:childTnLst>
                              <p:par>
                                <p:cTn id="25" presetID="10" presetClass="exit" presetSubtype="0" fill="hold" grpId="0" nodeType="afterEffect">
                                  <p:stCondLst>
                                    <p:cond delay="0"/>
                                  </p:stCondLst>
                                  <p:childTnLst>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eaLnBrk="1" hangingPunct="1"/>
            <a:r>
              <a:rPr lang="en-ZA" sz="2400" b="1" dirty="0" smtClean="0">
                <a:solidFill>
                  <a:srgbClr val="002060"/>
                </a:solidFill>
              </a:rPr>
              <a:t>Some useful references</a:t>
            </a:r>
            <a:br>
              <a:rPr lang="en-ZA" sz="2400" b="1" dirty="0" smtClean="0">
                <a:solidFill>
                  <a:srgbClr val="002060"/>
                </a:solidFill>
              </a:rPr>
            </a:br>
            <a:r>
              <a:rPr lang="en-ZA" sz="2400" b="1" dirty="0" smtClean="0">
                <a:solidFill>
                  <a:srgbClr val="002060"/>
                </a:solidFill>
              </a:rPr>
              <a:t>by Jonathan Gray</a:t>
            </a:r>
          </a:p>
        </p:txBody>
      </p:sp>
      <p:sp>
        <p:nvSpPr>
          <p:cNvPr id="5" name="Rectangle 3"/>
          <p:cNvSpPr txBox="1">
            <a:spLocks noChangeArrowheads="1"/>
          </p:cNvSpPr>
          <p:nvPr/>
        </p:nvSpPr>
        <p:spPr>
          <a:xfrm>
            <a:off x="323528" y="1556792"/>
            <a:ext cx="6624736" cy="5301208"/>
          </a:xfrm>
          <a:prstGeom prst="rect">
            <a:avLst/>
          </a:prstGeom>
        </p:spPr>
        <p:txBody>
          <a:bodyPr vert="horz" lIns="91411" tIns="45705" rIns="91411" bIns="45705" rtlCol="0">
            <a:normAutofit lnSpcReduction="10000"/>
          </a:bodyPr>
          <a:lstStyle/>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kumimoji="0" lang="en-ZA" sz="1800" b="0" i="0" u="none" strike="noStrike" kern="1200" cap="none" spc="0" normalizeH="0" baseline="0" noProof="0" dirty="0" smtClean="0">
                <a:ln>
                  <a:noFill/>
                </a:ln>
                <a:solidFill>
                  <a:srgbClr val="150C8E"/>
                </a:solidFill>
                <a:effectLst/>
                <a:uLnTx/>
                <a:uFillTx/>
                <a:latin typeface="+mn-lt"/>
                <a:ea typeface="+mn-ea"/>
                <a:cs typeface="+mn-cs"/>
              </a:rPr>
              <a:t>Killing</a:t>
            </a:r>
            <a:r>
              <a:rPr kumimoji="0" lang="en-ZA" sz="1800" b="0" i="0" u="none" strike="noStrike" kern="1200" cap="none" spc="0" normalizeH="0" noProof="0" dirty="0" smtClean="0">
                <a:ln>
                  <a:noFill/>
                </a:ln>
                <a:solidFill>
                  <a:srgbClr val="150C8E"/>
                </a:solidFill>
                <a:effectLst/>
                <a:uLnTx/>
                <a:uFillTx/>
                <a:latin typeface="+mn-lt"/>
                <a:ea typeface="+mn-ea"/>
                <a:cs typeface="+mn-cs"/>
              </a:rPr>
              <a:t> of Paradise Planet – reconstruction of the earth before the flood</a:t>
            </a: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lang="en-ZA" dirty="0" smtClean="0">
              <a:solidFill>
                <a:srgbClr val="150C8E"/>
              </a:solidFill>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kumimoji="0" lang="en-ZA" sz="1800" b="0" i="0" u="none" strike="noStrike" kern="1200" cap="none" spc="0" normalizeH="0" noProof="0" dirty="0" smtClean="0">
                <a:ln>
                  <a:noFill/>
                </a:ln>
                <a:solidFill>
                  <a:srgbClr val="150C8E"/>
                </a:solidFill>
                <a:effectLst/>
                <a:uLnTx/>
                <a:uFillTx/>
                <a:latin typeface="+mn-lt"/>
                <a:ea typeface="+mn-ea"/>
                <a:cs typeface="+mn-cs"/>
              </a:rPr>
              <a:t>Surprise Witness – reconstruction of the events during the flood</a:t>
            </a: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lang="en-ZA" dirty="0" smtClean="0">
              <a:solidFill>
                <a:srgbClr val="150C8E"/>
              </a:solidFill>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kumimoji="0" lang="en-ZA" sz="1800" b="0" i="0" u="none" strike="noStrike" kern="1200" cap="none" spc="0" normalizeH="0" noProof="0" dirty="0" smtClean="0">
                <a:ln>
                  <a:noFill/>
                </a:ln>
                <a:solidFill>
                  <a:srgbClr val="150C8E"/>
                </a:solidFill>
                <a:effectLst/>
                <a:uLnTx/>
                <a:uFillTx/>
                <a:latin typeface="+mn-lt"/>
                <a:ea typeface="+mn-ea"/>
                <a:cs typeface="+mn-cs"/>
              </a:rPr>
              <a:t>The Corpse Came Back – reconstruction of the events following the flood, repopulation of the earth, dispersion of tribes and peoples</a:t>
            </a: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lang="en-ZA" dirty="0" smtClean="0">
              <a:solidFill>
                <a:srgbClr val="150C8E"/>
              </a:solidFill>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kumimoji="0" lang="en-ZA" sz="1800" b="0" i="0" u="none" strike="noStrike" kern="1200" cap="none" spc="0" normalizeH="0" noProof="0" dirty="0" smtClean="0">
                <a:ln>
                  <a:noFill/>
                </a:ln>
                <a:solidFill>
                  <a:srgbClr val="150C8E"/>
                </a:solidFill>
                <a:effectLst/>
                <a:uLnTx/>
                <a:uFillTx/>
                <a:latin typeface="+mn-lt"/>
                <a:ea typeface="+mn-ea"/>
                <a:cs typeface="+mn-cs"/>
              </a:rPr>
              <a:t>Dead Men’s Secrets – 1,000 archaeological findings that evidence that the civilization destroyed by the flood was far MORE SOPHISTICATED than our current civilization and had technologies we do not have today</a:t>
            </a: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lang="en-ZA" dirty="0" smtClean="0">
              <a:solidFill>
                <a:srgbClr val="150C8E"/>
              </a:solidFill>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kumimoji="0" lang="en-ZA" sz="1800" b="0" i="0" u="none" strike="noStrike" kern="1200" cap="none" spc="0" normalizeH="0" noProof="0" dirty="0" smtClean="0">
                <a:ln>
                  <a:noFill/>
                </a:ln>
                <a:solidFill>
                  <a:srgbClr val="150C8E"/>
                </a:solidFill>
                <a:effectLst/>
                <a:uLnTx/>
                <a:uFillTx/>
                <a:latin typeface="+mn-lt"/>
                <a:ea typeface="+mn-ea"/>
                <a:cs typeface="+mn-cs"/>
              </a:rPr>
              <a:t>Reading  and videos to change your worldview  available from </a:t>
            </a:r>
            <a:r>
              <a:rPr kumimoji="0" lang="en-ZA" sz="1800" b="0" i="0" u="none" strike="noStrike" kern="1200" cap="none" spc="0" normalizeH="0" noProof="0" dirty="0" err="1" smtClean="0">
                <a:ln>
                  <a:noFill/>
                </a:ln>
                <a:solidFill>
                  <a:srgbClr val="150C8E"/>
                </a:solidFill>
                <a:effectLst/>
                <a:uLnTx/>
                <a:uFillTx/>
                <a:latin typeface="+mn-lt"/>
                <a:ea typeface="+mn-ea"/>
                <a:cs typeface="+mn-cs"/>
                <a:hlinkClick r:id="rId3"/>
              </a:rPr>
              <a:t>www.beforeus.com</a:t>
            </a:r>
            <a:r>
              <a:rPr kumimoji="0" lang="en-ZA" sz="1800" b="0" i="0" u="none" strike="noStrike" kern="1200" cap="none" spc="0" normalizeH="0" noProof="0" dirty="0" smtClean="0">
                <a:ln>
                  <a:noFill/>
                </a:ln>
                <a:solidFill>
                  <a:srgbClr val="150C8E"/>
                </a:solidFill>
                <a:effectLst/>
                <a:uLnTx/>
                <a:uFillTx/>
                <a:latin typeface="+mn-lt"/>
                <a:ea typeface="+mn-ea"/>
                <a:cs typeface="+mn-cs"/>
              </a:rPr>
              <a:t> or </a:t>
            </a:r>
            <a:r>
              <a:rPr kumimoji="0" lang="en-ZA" sz="1800" b="0" i="0" u="none" strike="noStrike" kern="1200" cap="none" spc="0" normalizeH="0" noProof="0" dirty="0" err="1" smtClean="0">
                <a:ln>
                  <a:noFill/>
                </a:ln>
                <a:solidFill>
                  <a:srgbClr val="150C8E"/>
                </a:solidFill>
                <a:effectLst/>
                <a:uLnTx/>
                <a:uFillTx/>
                <a:latin typeface="+mn-lt"/>
                <a:ea typeface="+mn-ea"/>
                <a:cs typeface="+mn-cs"/>
                <a:hlinkClick r:id="rId4"/>
              </a:rPr>
              <a:t>admin@ETIMin.org</a:t>
            </a:r>
            <a:endParaRPr kumimoji="0" lang="en-ZA" sz="1800" b="0" i="0" u="none" strike="noStrike" kern="1200" cap="none" spc="0" normalizeH="0" noProof="0" dirty="0" smtClean="0">
              <a:ln>
                <a:noFill/>
              </a:ln>
              <a:solidFill>
                <a:srgbClr val="150C8E"/>
              </a:solidFill>
              <a:effectLst/>
              <a:uLnTx/>
              <a:uFillTx/>
              <a:latin typeface="+mn-lt"/>
              <a:ea typeface="+mn-ea"/>
              <a:cs typeface="+mn-cs"/>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p:txBody>
      </p:sp>
      <p:pic>
        <p:nvPicPr>
          <p:cNvPr id="6" name="Picture 2"/>
          <p:cNvPicPr>
            <a:picLocks noChangeAspect="1" noChangeArrowheads="1"/>
          </p:cNvPicPr>
          <p:nvPr/>
        </p:nvPicPr>
        <p:blipFill>
          <a:blip r:embed="rId5" cstate="print"/>
          <a:srcRect/>
          <a:stretch>
            <a:fillRect/>
          </a:stretch>
        </p:blipFill>
        <p:spPr bwMode="auto">
          <a:xfrm>
            <a:off x="7812360" y="5229200"/>
            <a:ext cx="1042636" cy="1359151"/>
          </a:xfrm>
          <a:prstGeom prst="rect">
            <a:avLst/>
          </a:prstGeom>
          <a:noFill/>
          <a:ln w="9525">
            <a:noFill/>
            <a:miter lim="800000"/>
            <a:headEnd/>
            <a:tailEnd/>
          </a:ln>
          <a:effectLst/>
        </p:spPr>
      </p:pic>
      <p:pic>
        <p:nvPicPr>
          <p:cNvPr id="7" name="Picture 3"/>
          <p:cNvPicPr>
            <a:picLocks noChangeAspect="1" noChangeArrowheads="1"/>
          </p:cNvPicPr>
          <p:nvPr/>
        </p:nvPicPr>
        <p:blipFill>
          <a:blip r:embed="rId6" cstate="print"/>
          <a:srcRect/>
          <a:stretch>
            <a:fillRect/>
          </a:stretch>
        </p:blipFill>
        <p:spPr bwMode="auto">
          <a:xfrm>
            <a:off x="6372200" y="1412777"/>
            <a:ext cx="1172833" cy="1728191"/>
          </a:xfrm>
          <a:prstGeom prst="rect">
            <a:avLst/>
          </a:prstGeom>
          <a:noFill/>
          <a:ln w="9525">
            <a:noFill/>
            <a:miter lim="800000"/>
            <a:headEnd/>
            <a:tailEnd/>
          </a:ln>
          <a:effectLst/>
        </p:spPr>
      </p:pic>
      <p:pic>
        <p:nvPicPr>
          <p:cNvPr id="8" name="Picture 4"/>
          <p:cNvPicPr>
            <a:picLocks noChangeAspect="1" noChangeArrowheads="1"/>
          </p:cNvPicPr>
          <p:nvPr/>
        </p:nvPicPr>
        <p:blipFill>
          <a:blip r:embed="rId7" cstate="print"/>
          <a:srcRect/>
          <a:stretch>
            <a:fillRect/>
          </a:stretch>
        </p:blipFill>
        <p:spPr bwMode="auto">
          <a:xfrm>
            <a:off x="7740352" y="1484784"/>
            <a:ext cx="1144343" cy="1512168"/>
          </a:xfrm>
          <a:prstGeom prst="rect">
            <a:avLst/>
          </a:prstGeom>
          <a:noFill/>
          <a:ln w="9525">
            <a:noFill/>
            <a:miter lim="800000"/>
            <a:headEnd/>
            <a:tailEnd/>
          </a:ln>
          <a:effectLst/>
        </p:spPr>
      </p:pic>
      <p:pic>
        <p:nvPicPr>
          <p:cNvPr id="9" name="Picture 5"/>
          <p:cNvPicPr>
            <a:picLocks noGrp="1" noChangeAspect="1" noChangeArrowheads="1"/>
          </p:cNvPicPr>
          <p:nvPr>
            <p:ph idx="1"/>
          </p:nvPr>
        </p:nvPicPr>
        <p:blipFill>
          <a:blip r:embed="rId8" cstate="print"/>
          <a:srcRect/>
          <a:stretch>
            <a:fillRect/>
          </a:stretch>
        </p:blipFill>
        <p:spPr bwMode="auto">
          <a:xfrm>
            <a:off x="7740352" y="3212976"/>
            <a:ext cx="1107309" cy="14401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A massive hydraulic and tectonic event</a:t>
            </a:r>
          </a:p>
        </p:txBody>
      </p:sp>
      <p:sp>
        <p:nvSpPr>
          <p:cNvPr id="41987" name="Rectangle 3"/>
          <p:cNvSpPr>
            <a:spLocks noGrp="1" noChangeArrowheads="1"/>
          </p:cNvSpPr>
          <p:nvPr>
            <p:ph type="body" idx="1"/>
          </p:nvPr>
        </p:nvSpPr>
        <p:spPr>
          <a:xfrm>
            <a:off x="457200" y="1903433"/>
            <a:ext cx="8229600" cy="4525963"/>
          </a:xfrm>
        </p:spPr>
        <p:txBody>
          <a:bodyPr/>
          <a:lstStyle/>
          <a:p>
            <a:pPr eaLnBrk="1" hangingPunct="1">
              <a:buFont typeface="Wingdings" pitchFamily="2" charset="2"/>
              <a:buChar char="Ø"/>
            </a:pPr>
            <a:r>
              <a:rPr lang="en-US" sz="1800" dirty="0" smtClean="0">
                <a:solidFill>
                  <a:srgbClr val="150C8E"/>
                </a:solidFill>
              </a:rPr>
              <a:t>How long ago?</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Each stage of what has been discussed happened rapidly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More likely to be weeks or months per stage rather than millions or billions of years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are written records that suggest this happened as recently as </a:t>
            </a:r>
            <a:r>
              <a:rPr lang="en-ZA" sz="1800" dirty="0" err="1" smtClean="0">
                <a:solidFill>
                  <a:srgbClr val="150C8E"/>
                </a:solidFill>
              </a:rPr>
              <a:t>2345BC</a:t>
            </a: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Other widely held opinions state that these events took place millions or billions of years ago</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Which view is more reliable?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eaLnBrk="1" hangingPunct="1"/>
            <a:r>
              <a:rPr lang="en-ZA" sz="2400" b="1" dirty="0" smtClean="0">
                <a:solidFill>
                  <a:srgbClr val="002060"/>
                </a:solidFill>
              </a:rPr>
              <a:t>Jonathan Gray regarding dating</a:t>
            </a:r>
          </a:p>
        </p:txBody>
      </p:sp>
      <p:sp>
        <p:nvSpPr>
          <p:cNvPr id="5" name="Rectangle 3"/>
          <p:cNvSpPr txBox="1">
            <a:spLocks noChangeArrowheads="1"/>
          </p:cNvSpPr>
          <p:nvPr/>
        </p:nvSpPr>
        <p:spPr>
          <a:xfrm>
            <a:off x="323528" y="1556792"/>
            <a:ext cx="8568952" cy="5301208"/>
          </a:xfrm>
          <a:prstGeom prst="rect">
            <a:avLst/>
          </a:prstGeom>
        </p:spPr>
        <p:txBody>
          <a:bodyPr vert="horz" lIns="91411" tIns="45705" rIns="91411" bIns="45705" rtlCol="0">
            <a:normAutofit/>
          </a:bodyPr>
          <a:lstStyle/>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lang="en-ZA" dirty="0" smtClean="0">
                <a:solidFill>
                  <a:srgbClr val="150C8E"/>
                </a:solidFill>
              </a:rPr>
              <a:t>Clearly there is a major problem with dating techniques</a:t>
            </a: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a:p>
            <a:pPr marL="342790" indent="-342790">
              <a:spcBef>
                <a:spcPct val="20000"/>
              </a:spcBef>
              <a:buFont typeface="Wingdings" pitchFamily="2" charset="2"/>
              <a:buChar char="Ø"/>
            </a:pPr>
            <a:r>
              <a:rPr lang="en-ZA" dirty="0" smtClean="0">
                <a:solidFill>
                  <a:srgbClr val="150C8E"/>
                </a:solidFill>
              </a:rPr>
              <a:t>Some useful reading on the subject of dating from </a:t>
            </a:r>
            <a:r>
              <a:rPr lang="en-ZA" dirty="0" err="1" smtClean="0">
                <a:solidFill>
                  <a:srgbClr val="150C8E"/>
                </a:solidFill>
                <a:hlinkClick r:id="rId3"/>
              </a:rPr>
              <a:t>www.beforeus.com</a:t>
            </a:r>
            <a:r>
              <a:rPr lang="en-ZA" dirty="0" smtClean="0">
                <a:solidFill>
                  <a:srgbClr val="150C8E"/>
                </a:solidFill>
              </a:rPr>
              <a:t> or </a:t>
            </a:r>
            <a:r>
              <a:rPr lang="en-ZA" dirty="0" err="1" smtClean="0">
                <a:solidFill>
                  <a:srgbClr val="150C8E"/>
                </a:solidFill>
                <a:hlinkClick r:id="rId4"/>
              </a:rPr>
              <a:t>admin@ETIMin.org</a:t>
            </a:r>
            <a:endParaRPr lang="en-ZA" dirty="0" smtClean="0">
              <a:solidFill>
                <a:srgbClr val="150C8E"/>
              </a:solidFill>
            </a:endParaRPr>
          </a:p>
          <a:p>
            <a:pPr marL="342790" indent="-342790">
              <a:spcBef>
                <a:spcPct val="20000"/>
              </a:spcBef>
              <a:buFont typeface="Wingdings" pitchFamily="2" charset="2"/>
              <a:buChar char="Ø"/>
            </a:pPr>
            <a:endParaRPr lang="en-ZA" dirty="0" smtClean="0">
              <a:solidFill>
                <a:srgbClr val="150C8E"/>
              </a:solidFill>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p:txBody>
      </p:sp>
      <p:pic>
        <p:nvPicPr>
          <p:cNvPr id="11" name="Picture 3"/>
          <p:cNvPicPr>
            <a:picLocks noGrp="1" noChangeAspect="1" noChangeArrowheads="1"/>
          </p:cNvPicPr>
          <p:nvPr>
            <p:ph idx="1"/>
          </p:nvPr>
        </p:nvPicPr>
        <p:blipFill>
          <a:blip r:embed="rId5" cstate="print"/>
          <a:srcRect/>
          <a:stretch>
            <a:fillRect/>
          </a:stretch>
        </p:blipFill>
        <p:spPr bwMode="auto">
          <a:xfrm>
            <a:off x="5436096" y="2996952"/>
            <a:ext cx="2732036" cy="3861048"/>
          </a:xfrm>
          <a:prstGeom prst="rect">
            <a:avLst/>
          </a:prstGeom>
          <a:noFill/>
          <a:ln w="9525">
            <a:noFill/>
            <a:miter lim="800000"/>
            <a:headEnd/>
            <a:tailEnd/>
          </a:ln>
          <a:effectLst/>
        </p:spPr>
      </p:pic>
      <p:pic>
        <p:nvPicPr>
          <p:cNvPr id="12" name="Picture 2"/>
          <p:cNvPicPr>
            <a:picLocks noChangeAspect="1" noChangeArrowheads="1"/>
          </p:cNvPicPr>
          <p:nvPr/>
        </p:nvPicPr>
        <p:blipFill>
          <a:blip r:embed="rId6" cstate="print"/>
          <a:srcRect/>
          <a:stretch>
            <a:fillRect/>
          </a:stretch>
        </p:blipFill>
        <p:spPr bwMode="auto">
          <a:xfrm>
            <a:off x="827584" y="3043561"/>
            <a:ext cx="2864618" cy="38144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116632"/>
            <a:ext cx="6543692" cy="1143000"/>
          </a:xfrm>
        </p:spPr>
        <p:txBody>
          <a:bodyPr anchor="t" anchorCtr="0">
            <a:normAutofit fontScale="90000"/>
          </a:bodyPr>
          <a:lstStyle/>
          <a:p>
            <a:pPr algn="l" eaLnBrk="1" hangingPunct="1"/>
            <a:r>
              <a:rPr lang="en-ZA" sz="2400" b="1" dirty="0" smtClean="0">
                <a:solidFill>
                  <a:srgbClr val="002060"/>
                </a:solidFill>
              </a:rPr>
              <a:t>Another complication</a:t>
            </a:r>
            <a:br>
              <a:rPr lang="en-ZA" sz="2400" b="1" dirty="0" smtClean="0">
                <a:solidFill>
                  <a:srgbClr val="002060"/>
                </a:solidFill>
              </a:rPr>
            </a:br>
            <a:r>
              <a:rPr lang="en-ZA" sz="2400" b="1" dirty="0" smtClean="0">
                <a:solidFill>
                  <a:srgbClr val="002060"/>
                </a:solidFill>
              </a:rPr>
              <a:t>Global nuclear war about 4,000 years ago?</a:t>
            </a:r>
          </a:p>
        </p:txBody>
      </p:sp>
      <p:sp>
        <p:nvSpPr>
          <p:cNvPr id="41987" name="Rectangle 3"/>
          <p:cNvSpPr>
            <a:spLocks noGrp="1" noChangeArrowheads="1"/>
          </p:cNvSpPr>
          <p:nvPr>
            <p:ph type="body" idx="1"/>
          </p:nvPr>
        </p:nvSpPr>
        <p:spPr>
          <a:xfrm>
            <a:off x="457200" y="1628800"/>
            <a:ext cx="8363272" cy="4968551"/>
          </a:xfrm>
        </p:spPr>
        <p:txBody>
          <a:bodyPr>
            <a:normAutofit/>
          </a:bodyPr>
          <a:lstStyle/>
          <a:p>
            <a:pPr eaLnBrk="1" hangingPunct="1">
              <a:buFont typeface="Wingdings" pitchFamily="2" charset="2"/>
              <a:buChar char="Ø"/>
            </a:pPr>
            <a:r>
              <a:rPr lang="en-ZA" sz="1800" dirty="0" smtClean="0">
                <a:solidFill>
                  <a:srgbClr val="150C8E"/>
                </a:solidFill>
              </a:rPr>
              <a:t>Remains of highly radioactive cities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Similar destruction to Hiroshima</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Indications of nuclear bombs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Indications of nuclear war</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Suggestions that Australopithecus are human beings deformed by exposure to nuclear radiation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Throws all theories of steady state nuclear decay into further disarray</a:t>
            </a:r>
          </a:p>
        </p:txBody>
      </p:sp>
      <p:pic>
        <p:nvPicPr>
          <p:cNvPr id="1027" name="Picture 3"/>
          <p:cNvPicPr>
            <a:picLocks noChangeAspect="1" noChangeArrowheads="1"/>
          </p:cNvPicPr>
          <p:nvPr/>
        </p:nvPicPr>
        <p:blipFill>
          <a:blip r:embed="rId3" cstate="print"/>
          <a:srcRect/>
          <a:stretch>
            <a:fillRect/>
          </a:stretch>
        </p:blipFill>
        <p:spPr bwMode="auto">
          <a:xfrm>
            <a:off x="-35934" y="1412776"/>
            <a:ext cx="9179934" cy="7128792"/>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7467111" y="1412776"/>
            <a:ext cx="1676889" cy="24709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27"/>
                                        </p:tgtEl>
                                      </p:cBhvr>
                                    </p:animEffect>
                                    <p:set>
                                      <p:cBhvr>
                                        <p:cTn id="12" dur="1" fill="hold">
                                          <p:stCondLst>
                                            <p:cond delay="999"/>
                                          </p:stCondLst>
                                        </p:cTn>
                                        <p:tgtEl>
                                          <p:spTgt spid="1027"/>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1987">
                                            <p:txEl>
                                              <p:pRg st="0" end="0"/>
                                            </p:txEl>
                                          </p:spTgt>
                                        </p:tgtEl>
                                        <p:attrNameLst>
                                          <p:attrName>style.visibility</p:attrName>
                                        </p:attrNameLst>
                                      </p:cBhvr>
                                      <p:to>
                                        <p:strVal val="visible"/>
                                      </p:to>
                                    </p:set>
                                    <p:animEffect transition="in" filter="fade">
                                      <p:cBhvr>
                                        <p:cTn id="16" dur="1000"/>
                                        <p:tgtEl>
                                          <p:spTgt spid="4198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41987">
                                            <p:txEl>
                                              <p:pRg st="2" end="2"/>
                                            </p:txEl>
                                          </p:spTgt>
                                        </p:tgtEl>
                                        <p:attrNameLst>
                                          <p:attrName>style.visibility</p:attrName>
                                        </p:attrNameLst>
                                      </p:cBhvr>
                                      <p:to>
                                        <p:strVal val="visible"/>
                                      </p:to>
                                    </p:set>
                                    <p:animEffect transition="in" filter="fade">
                                      <p:cBhvr>
                                        <p:cTn id="20" dur="1000"/>
                                        <p:tgtEl>
                                          <p:spTgt spid="41987">
                                            <p:txEl>
                                              <p:pRg st="2" end="2"/>
                                            </p:txEl>
                                          </p:spTgt>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41987">
                                            <p:txEl>
                                              <p:pRg st="4" end="4"/>
                                            </p:txEl>
                                          </p:spTgt>
                                        </p:tgtEl>
                                        <p:attrNameLst>
                                          <p:attrName>style.visibility</p:attrName>
                                        </p:attrNameLst>
                                      </p:cBhvr>
                                      <p:to>
                                        <p:strVal val="visible"/>
                                      </p:to>
                                    </p:set>
                                    <p:animEffect transition="in" filter="fade">
                                      <p:cBhvr>
                                        <p:cTn id="24" dur="1000"/>
                                        <p:tgtEl>
                                          <p:spTgt spid="41987">
                                            <p:txEl>
                                              <p:pRg st="4" end="4"/>
                                            </p:txEl>
                                          </p:spTgt>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41987">
                                            <p:txEl>
                                              <p:pRg st="6" end="6"/>
                                            </p:txEl>
                                          </p:spTgt>
                                        </p:tgtEl>
                                        <p:attrNameLst>
                                          <p:attrName>style.visibility</p:attrName>
                                        </p:attrNameLst>
                                      </p:cBhvr>
                                      <p:to>
                                        <p:strVal val="visible"/>
                                      </p:to>
                                    </p:set>
                                    <p:animEffect transition="in" filter="fade">
                                      <p:cBhvr>
                                        <p:cTn id="28" dur="1000"/>
                                        <p:tgtEl>
                                          <p:spTgt spid="41987">
                                            <p:txEl>
                                              <p:pRg st="6" end="6"/>
                                            </p:txEl>
                                          </p:spTgt>
                                        </p:tgtEl>
                                      </p:cBhvr>
                                    </p:animEffect>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animEffect transition="in" filter="fade">
                                      <p:cBhvr>
                                        <p:cTn id="32" dur="1000"/>
                                        <p:tgtEl>
                                          <p:spTgt spid="41987">
                                            <p:txEl>
                                              <p:pRg st="8" end="8"/>
                                            </p:txEl>
                                          </p:spTgt>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41987">
                                            <p:txEl>
                                              <p:pRg st="10" end="10"/>
                                            </p:txEl>
                                          </p:spTgt>
                                        </p:tgtEl>
                                        <p:attrNameLst>
                                          <p:attrName>style.visibility</p:attrName>
                                        </p:attrNameLst>
                                      </p:cBhvr>
                                      <p:to>
                                        <p:strVal val="visible"/>
                                      </p:to>
                                    </p:set>
                                    <p:animEffect transition="in" filter="fade">
                                      <p:cBhvr>
                                        <p:cTn id="36" dur="1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188640"/>
            <a:ext cx="6543692" cy="1143000"/>
          </a:xfrm>
        </p:spPr>
        <p:txBody>
          <a:bodyPr anchor="t" anchorCtr="0">
            <a:normAutofit fontScale="90000"/>
          </a:bodyPr>
          <a:lstStyle/>
          <a:p>
            <a:pPr algn="l" eaLnBrk="1" hangingPunct="1"/>
            <a:r>
              <a:rPr lang="en-ZA" sz="2400" b="1" dirty="0" smtClean="0">
                <a:solidFill>
                  <a:srgbClr val="002060"/>
                </a:solidFill>
              </a:rPr>
              <a:t>Total destruction of the surface of the earth less than 4,500 years ago disrupts many other theories</a:t>
            </a:r>
          </a:p>
        </p:txBody>
      </p:sp>
      <p:sp>
        <p:nvSpPr>
          <p:cNvPr id="41987" name="Rectangle 3"/>
          <p:cNvSpPr>
            <a:spLocks noGrp="1" noChangeArrowheads="1"/>
          </p:cNvSpPr>
          <p:nvPr>
            <p:ph type="body" idx="1"/>
          </p:nvPr>
        </p:nvSpPr>
        <p:spPr>
          <a:xfrm>
            <a:off x="457200" y="1628800"/>
            <a:ext cx="4546848" cy="5229199"/>
          </a:xfrm>
        </p:spPr>
        <p:txBody>
          <a:bodyPr>
            <a:normAutofit/>
          </a:bodyPr>
          <a:lstStyle/>
          <a:p>
            <a:pPr eaLnBrk="1" hangingPunct="1">
              <a:buFont typeface="Wingdings" pitchFamily="2" charset="2"/>
              <a:buChar char="Ø"/>
            </a:pPr>
            <a:r>
              <a:rPr lang="en-US" sz="1800" dirty="0" smtClean="0">
                <a:solidFill>
                  <a:srgbClr val="150C8E"/>
                </a:solidFill>
              </a:rPr>
              <a:t>Global warming is a result of the earth continuing to dry out as water drains from the continents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So is the rising of sea levels – cities have been submerged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Races can all trace their origin back to Noah and his family – all differences are a consequence of degradation (negative evolution)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Evolution over millions of years is invalid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Dinosaurs lived recently, the Loch Ness Monster was probably real</a:t>
            </a:r>
          </a:p>
        </p:txBody>
      </p:sp>
      <p:pic>
        <p:nvPicPr>
          <p:cNvPr id="4" name="Picture 1"/>
          <p:cNvPicPr>
            <a:picLocks noChangeAspect="1" noChangeArrowheads="1"/>
          </p:cNvPicPr>
          <p:nvPr/>
        </p:nvPicPr>
        <p:blipFill>
          <a:blip r:embed="rId3" cstate="print"/>
          <a:srcRect/>
          <a:stretch>
            <a:fillRect/>
          </a:stretch>
        </p:blipFill>
        <p:spPr bwMode="auto">
          <a:xfrm>
            <a:off x="5220072" y="1484784"/>
            <a:ext cx="3264361" cy="2448271"/>
          </a:xfrm>
          <a:prstGeom prst="rect">
            <a:avLst/>
          </a:prstGeom>
          <a:noFill/>
        </p:spPr>
      </p:pic>
      <p:pic>
        <p:nvPicPr>
          <p:cNvPr id="99330" name="Picture 2"/>
          <p:cNvPicPr>
            <a:picLocks noChangeAspect="1" noChangeArrowheads="1"/>
          </p:cNvPicPr>
          <p:nvPr/>
        </p:nvPicPr>
        <p:blipFill>
          <a:blip r:embed="rId4" cstate="print"/>
          <a:srcRect/>
          <a:stretch>
            <a:fillRect/>
          </a:stretch>
        </p:blipFill>
        <p:spPr bwMode="auto">
          <a:xfrm>
            <a:off x="4957625" y="3933056"/>
            <a:ext cx="4186376" cy="2924944"/>
          </a:xfrm>
          <a:prstGeom prst="rect">
            <a:avLst/>
          </a:prstGeom>
          <a:noFill/>
          <a:ln w="9525">
            <a:noFill/>
            <a:miter lim="800000"/>
            <a:headEnd/>
            <a:tailEnd/>
          </a:ln>
          <a:effectLst/>
        </p:spPr>
      </p:pic>
      <p:sp>
        <p:nvSpPr>
          <p:cNvPr id="2" name="Rectangle 1"/>
          <p:cNvSpPr/>
          <p:nvPr/>
        </p:nvSpPr>
        <p:spPr>
          <a:xfrm>
            <a:off x="4957625" y="6480720"/>
            <a:ext cx="4006863"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1000"/>
                                        <p:tgtEl>
                                          <p:spTgt spid="4198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1000"/>
                                        <p:tgtEl>
                                          <p:spTgt spid="41987">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fade">
                                      <p:cBhvr>
                                        <p:cTn id="23" dur="1000"/>
                                        <p:tgtEl>
                                          <p:spTgt spid="41987">
                                            <p:txEl>
                                              <p:pRg st="6" end="6"/>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Effect transition="in" filter="fade">
                                      <p:cBhvr>
                                        <p:cTn id="27" dur="1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3" cstate="print"/>
          <a:srcRect/>
          <a:stretch>
            <a:fillRect/>
          </a:stretch>
        </p:blipFill>
        <p:spPr bwMode="auto">
          <a:xfrm>
            <a:off x="-51259" y="1412776"/>
            <a:ext cx="9195259" cy="7177311"/>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274638"/>
            <a:ext cx="6543692" cy="1143000"/>
          </a:xfrm>
        </p:spPr>
        <p:txBody>
          <a:bodyPr anchor="t" anchorCtr="0">
            <a:normAutofit fontScale="90000"/>
          </a:bodyPr>
          <a:lstStyle/>
          <a:p>
            <a:pPr algn="l" eaLnBrk="1" hangingPunct="1"/>
            <a:r>
              <a:rPr lang="en-ZA" sz="2400" b="1" dirty="0" smtClean="0">
                <a:solidFill>
                  <a:srgbClr val="002060"/>
                </a:solidFill>
              </a:rPr>
              <a:t>What is the Origin and Purpose of Man?</a:t>
            </a:r>
            <a:br>
              <a:rPr lang="en-ZA" sz="2400" b="1" dirty="0" smtClean="0">
                <a:solidFill>
                  <a:srgbClr val="002060"/>
                </a:solidFill>
              </a:rPr>
            </a:br>
            <a:r>
              <a:rPr lang="en-ZA" sz="2400" b="1" dirty="0" smtClean="0">
                <a:solidFill>
                  <a:srgbClr val="002060"/>
                </a:solidFill>
              </a:rPr>
              <a:t>“Evolution” and “Creation”</a:t>
            </a:r>
          </a:p>
        </p:txBody>
      </p:sp>
      <p:sp>
        <p:nvSpPr>
          <p:cNvPr id="41987" name="Rectangle 3"/>
          <p:cNvSpPr>
            <a:spLocks noGrp="1" noChangeArrowheads="1"/>
          </p:cNvSpPr>
          <p:nvPr>
            <p:ph type="body" idx="1"/>
          </p:nvPr>
        </p:nvSpPr>
        <p:spPr>
          <a:xfrm>
            <a:off x="2339752" y="2636912"/>
            <a:ext cx="4258816" cy="504056"/>
          </a:xfrm>
        </p:spPr>
        <p:txBody>
          <a:bodyPr>
            <a:normAutofit fontScale="85000" lnSpcReduction="10000"/>
          </a:bodyPr>
          <a:lstStyle/>
          <a:p>
            <a:pPr algn="ctr" eaLnBrk="1" hangingPunct="1">
              <a:buNone/>
            </a:pPr>
            <a:r>
              <a:rPr lang="en-ZA" sz="1800" b="1" dirty="0" smtClean="0">
                <a:solidFill>
                  <a:srgbClr val="0066FF"/>
                </a:solidFill>
              </a:rPr>
              <a:t>On the CD at the end of this </a:t>
            </a:r>
            <a:r>
              <a:rPr lang="en-ZA" sz="1800" b="1" smtClean="0">
                <a:solidFill>
                  <a:srgbClr val="0066FF"/>
                </a:solidFill>
              </a:rPr>
              <a:t>DVD set or </a:t>
            </a:r>
            <a:r>
              <a:rPr lang="en-ZA" sz="1800" b="1" dirty="0" smtClean="0">
                <a:solidFill>
                  <a:srgbClr val="0066FF"/>
                </a:solidFill>
              </a:rPr>
              <a:t>www.ETIMin.org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329"/>
                                        </p:tgtEl>
                                        <p:attrNameLst>
                                          <p:attrName>style.visibility</p:attrName>
                                        </p:attrNameLst>
                                      </p:cBhvr>
                                      <p:to>
                                        <p:strVal val="visible"/>
                                      </p:to>
                                    </p:set>
                                    <p:animEffect transition="in" filter="fade">
                                      <p:cBhvr>
                                        <p:cTn id="7" dur="2000"/>
                                        <p:tgtEl>
                                          <p:spTgt spid="99329"/>
                                        </p:tgtEl>
                                      </p:cBhvr>
                                    </p:animEffect>
                                  </p:childTnLst>
                                </p:cTn>
                              </p:par>
                            </p:childTnLst>
                          </p:cTn>
                        </p:par>
                        <p:par>
                          <p:cTn id="8" fill="hold">
                            <p:stCondLst>
                              <p:cond delay="2000"/>
                            </p:stCondLst>
                            <p:childTnLst>
                              <p:par>
                                <p:cTn id="9" presetID="2" presetClass="entr" presetSubtype="3"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 calcmode="lin" valueType="num">
                                      <p:cBhvr additive="base">
                                        <p:cTn id="11" dur="500" fill="hold"/>
                                        <p:tgtEl>
                                          <p:spTgt spid="4198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198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eaLnBrk="1" hangingPunct="1"/>
            <a:r>
              <a:rPr lang="en-ZA" sz="2400" b="1" dirty="0" smtClean="0">
                <a:solidFill>
                  <a:srgbClr val="002060"/>
                </a:solidFill>
              </a:rPr>
              <a:t>An aside</a:t>
            </a:r>
            <a:br>
              <a:rPr lang="en-ZA" sz="2400" b="1" dirty="0" smtClean="0">
                <a:solidFill>
                  <a:srgbClr val="002060"/>
                </a:solidFill>
              </a:rPr>
            </a:br>
            <a:r>
              <a:rPr lang="en-ZA" sz="2400" b="1" dirty="0" smtClean="0">
                <a:solidFill>
                  <a:srgbClr val="002060"/>
                </a:solidFill>
              </a:rPr>
              <a:t>What DO I believe about the bible?</a:t>
            </a:r>
          </a:p>
        </p:txBody>
      </p:sp>
      <p:sp>
        <p:nvSpPr>
          <p:cNvPr id="41987" name="Rectangle 3"/>
          <p:cNvSpPr>
            <a:spLocks noGrp="1" noChangeArrowheads="1"/>
          </p:cNvSpPr>
          <p:nvPr>
            <p:ph type="body" idx="1"/>
          </p:nvPr>
        </p:nvSpPr>
        <p:spPr>
          <a:xfrm>
            <a:off x="457200" y="1556792"/>
            <a:ext cx="8229600" cy="5301208"/>
          </a:xfrm>
        </p:spPr>
        <p:txBody>
          <a:bodyPr>
            <a:normAutofit/>
          </a:bodyPr>
          <a:lstStyle/>
          <a:p>
            <a:pPr>
              <a:buFont typeface="Wingdings" pitchFamily="2" charset="2"/>
              <a:buChar char="Ø"/>
            </a:pPr>
            <a:r>
              <a:rPr lang="en-ZA" sz="1800" dirty="0" smtClean="0">
                <a:solidFill>
                  <a:srgbClr val="150C8E"/>
                </a:solidFill>
              </a:rPr>
              <a:t>What I DO believe about the book?</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A highly valuable resource in coming to know the Creator at a personal level</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The lack of certainty about the contents of the book has caused me to turn to Him and seek Him more which I hold to be His desire</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I hold much of the book to contain writings inspired by the set apart {holy} Spirit of the Creator</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The book is NOT a club to beat people into agreement and it IS subject to different interpretations – only the Creator has all truth</a:t>
            </a: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p:txBody>
      </p:sp>
    </p:spTree>
    <p:extLst>
      <p:ext uri="{BB962C8B-B14F-4D97-AF65-F5344CB8AC3E}">
        <p14:creationId xmlns:p14="http://schemas.microsoft.com/office/powerpoint/2010/main" val="97036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exact age is not critical but the principle is important</a:t>
            </a:r>
          </a:p>
        </p:txBody>
      </p:sp>
      <p:sp>
        <p:nvSpPr>
          <p:cNvPr id="41987" name="Rectangle 3"/>
          <p:cNvSpPr>
            <a:spLocks noGrp="1" noChangeArrowheads="1"/>
          </p:cNvSpPr>
          <p:nvPr>
            <p:ph type="body" idx="1"/>
          </p:nvPr>
        </p:nvSpPr>
        <p:spPr>
          <a:xfrm>
            <a:off x="457200" y="1700809"/>
            <a:ext cx="8229600" cy="4896544"/>
          </a:xfrm>
        </p:spPr>
        <p:txBody>
          <a:bodyPr>
            <a:normAutofit/>
          </a:bodyPr>
          <a:lstStyle/>
          <a:p>
            <a:pPr eaLnBrk="1" hangingPunct="1">
              <a:buFont typeface="Wingdings" pitchFamily="2" charset="2"/>
              <a:buChar char="Ø"/>
            </a:pPr>
            <a:r>
              <a:rPr lang="en-US" sz="1800" dirty="0" smtClean="0">
                <a:solidFill>
                  <a:srgbClr val="150C8E"/>
                </a:solidFill>
              </a:rPr>
              <a:t>A debate as to whether the flood occurred in exactly </a:t>
            </a:r>
            <a:r>
              <a:rPr lang="en-US" sz="1800" dirty="0" err="1" smtClean="0">
                <a:solidFill>
                  <a:srgbClr val="150C8E"/>
                </a:solidFill>
              </a:rPr>
              <a:t>2345BC</a:t>
            </a:r>
            <a:r>
              <a:rPr lang="en-US" sz="1800" dirty="0" smtClean="0">
                <a:solidFill>
                  <a:srgbClr val="150C8E"/>
                </a:solidFill>
              </a:rPr>
              <a:t> or 10,000 or 20,000 years ago is not that critical</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It IS important to decide whether there WAS a global flood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Your view on this information may point you to some major decisions</a:t>
            </a: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nchorCtr="0">
            <a:normAutofit/>
          </a:bodyPr>
          <a:lstStyle/>
          <a:p>
            <a:pPr algn="l" eaLnBrk="1" hangingPunct="1"/>
            <a:r>
              <a:rPr lang="en-ZA" sz="2400" b="1" dirty="0" smtClean="0">
                <a:solidFill>
                  <a:srgbClr val="002060"/>
                </a:solidFill>
              </a:rPr>
              <a:t>Summing up </a:t>
            </a:r>
          </a:p>
        </p:txBody>
      </p:sp>
      <p:sp>
        <p:nvSpPr>
          <p:cNvPr id="41987" name="Rectangle 3"/>
          <p:cNvSpPr>
            <a:spLocks noGrp="1" noChangeArrowheads="1"/>
          </p:cNvSpPr>
          <p:nvPr>
            <p:ph type="body" idx="1"/>
          </p:nvPr>
        </p:nvSpPr>
        <p:spPr>
          <a:xfrm>
            <a:off x="285720" y="1484784"/>
            <a:ext cx="8390736" cy="5072098"/>
          </a:xfrm>
        </p:spPr>
        <p:txBody>
          <a:bodyPr>
            <a:noAutofit/>
          </a:bodyPr>
          <a:lstStyle/>
          <a:p>
            <a:pPr eaLnBrk="1" hangingPunct="1">
              <a:buFont typeface="Wingdings" pitchFamily="2" charset="2"/>
              <a:buChar char="Ø"/>
            </a:pPr>
            <a:r>
              <a:rPr lang="en-ZA" sz="1800" dirty="0" smtClean="0">
                <a:solidFill>
                  <a:srgbClr val="150C8E"/>
                </a:solidFill>
              </a:rPr>
              <a:t>There has to have been a MASSIVE global hydraulic and tectonic event (“flood”) </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Engineering principles say that long range extrapolation is unwise and reckless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Sharp young rocks everywhere point to a young age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Historical accounts point to less than 4,500 years ago</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What should you do?</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And what questions should you ask?</a:t>
            </a: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9" end="9"/>
                                            </p:txEl>
                                          </p:spTgt>
                                        </p:tgtEl>
                                        <p:attrNameLst>
                                          <p:attrName>style.visibility</p:attrName>
                                        </p:attrNameLst>
                                      </p:cBhvr>
                                      <p:to>
                                        <p:strVal val="visible"/>
                                      </p:to>
                                    </p:set>
                                    <p:animEffect transition="in" filter="fade">
                                      <p:cBhvr>
                                        <p:cTn id="23" dur="2000"/>
                                        <p:tgtEl>
                                          <p:spTgt spid="41987">
                                            <p:txEl>
                                              <p:pRg st="9" end="9"/>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1" end="11"/>
                                            </p:txEl>
                                          </p:spTgt>
                                        </p:tgtEl>
                                        <p:attrNameLst>
                                          <p:attrName>style.visibility</p:attrName>
                                        </p:attrNameLst>
                                      </p:cBhvr>
                                      <p:to>
                                        <p:strVal val="visible"/>
                                      </p:to>
                                    </p:set>
                                    <p:animEffect transition="in" filter="fade">
                                      <p:cBhvr>
                                        <p:cTn id="27" dur="2000"/>
                                        <p:tgtEl>
                                          <p:spTgt spid="4198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Stock_000009253299Wav44100 End of Presentation.mp3">
            <a:hlinkClick r:id="" action="ppaction://media"/>
          </p:cNvPr>
          <p:cNvPicPr>
            <a:picLocks noRot="1" noChangeAspect="1"/>
          </p:cNvPicPr>
          <p:nvPr>
            <a:audioFile r:link="rId1"/>
          </p:nvPr>
        </p:nvPicPr>
        <p:blipFill>
          <a:blip r:embed="rId4" cstate="print"/>
          <a:stretch>
            <a:fillRect/>
          </a:stretch>
        </p:blipFill>
        <p:spPr>
          <a:xfrm>
            <a:off x="8991600" y="6553200"/>
            <a:ext cx="304800" cy="304800"/>
          </a:xfrm>
          <a:prstGeom prst="rect">
            <a:avLst/>
          </a:prstGeom>
        </p:spPr>
      </p:pic>
      <p:sp>
        <p:nvSpPr>
          <p:cNvPr id="12" name="Rectangle 11"/>
          <p:cNvSpPr/>
          <p:nvPr/>
        </p:nvSpPr>
        <p:spPr>
          <a:xfrm>
            <a:off x="8748464" y="6381328"/>
            <a:ext cx="395536"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14282" y="285728"/>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Massive evidence of a global flood</a:t>
            </a:r>
            <a:br>
              <a:rPr kumimoji="0" lang="en-US" sz="2400" b="1" i="0" u="none" strike="noStrike" kern="1200" cap="none" spc="0" normalizeH="0" baseline="0" noProof="0" dirty="0" smtClean="0">
                <a:ln>
                  <a:noFill/>
                </a:ln>
                <a:solidFill>
                  <a:srgbClr val="002060"/>
                </a:solidFill>
                <a:effectLst/>
                <a:uLnTx/>
                <a:uFillTx/>
                <a:latin typeface="+mj-lt"/>
                <a:ea typeface="+mj-ea"/>
                <a:cs typeface="+mj-cs"/>
              </a:rPr>
            </a:b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pic>
        <p:nvPicPr>
          <p:cNvPr id="5" name="Picture 2"/>
          <p:cNvPicPr>
            <a:picLocks noChangeAspect="1" noChangeArrowheads="1"/>
          </p:cNvPicPr>
          <p:nvPr/>
        </p:nvPicPr>
        <p:blipFill>
          <a:blip r:embed="rId5" cstate="print"/>
          <a:srcRect/>
          <a:stretch>
            <a:fillRect/>
          </a:stretch>
        </p:blipFill>
        <p:spPr bwMode="auto">
          <a:xfrm>
            <a:off x="0" y="1928802"/>
            <a:ext cx="9153525" cy="3552825"/>
          </a:xfrm>
          <a:prstGeom prst="rect">
            <a:avLst/>
          </a:prstGeom>
          <a:noFill/>
          <a:ln w="9525">
            <a:noFill/>
            <a:miter lim="800000"/>
            <a:headEnd/>
            <a:tailEnd/>
          </a:ln>
        </p:spPr>
      </p:pic>
      <p:sp>
        <p:nvSpPr>
          <p:cNvPr id="20" name="Title 1"/>
          <p:cNvSpPr txBox="1">
            <a:spLocks/>
          </p:cNvSpPr>
          <p:nvPr/>
        </p:nvSpPr>
        <p:spPr>
          <a:xfrm>
            <a:off x="214282" y="500043"/>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What does it all mean?</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TextBox 8"/>
          <p:cNvSpPr txBox="1"/>
          <p:nvPr/>
        </p:nvSpPr>
        <p:spPr>
          <a:xfrm>
            <a:off x="2071670" y="2071678"/>
            <a:ext cx="4929222" cy="646331"/>
          </a:xfrm>
          <a:prstGeom prst="rect">
            <a:avLst/>
          </a:prstGeom>
          <a:noFill/>
        </p:spPr>
        <p:txBody>
          <a:bodyPr wrap="square" rtlCol="0">
            <a:spAutoFit/>
          </a:bodyPr>
          <a:lstStyle/>
          <a:p>
            <a:pPr algn="ctr"/>
            <a:r>
              <a:rPr lang="en-ZA" b="1" dirty="0" smtClean="0">
                <a:solidFill>
                  <a:srgbClr val="002060"/>
                </a:solidFill>
                <a:latin typeface="Verdana" pitchFamily="34" charset="0"/>
              </a:rPr>
              <a:t>Continued in part 8</a:t>
            </a:r>
          </a:p>
          <a:p>
            <a:pPr algn="ctr"/>
            <a:r>
              <a:rPr lang="en-ZA" b="1" dirty="0" smtClean="0">
                <a:solidFill>
                  <a:srgbClr val="002060"/>
                </a:solidFill>
                <a:latin typeface="Verdana" pitchFamily="34" charset="0"/>
              </a:rPr>
              <a:t>Signs of Judgment?</a:t>
            </a:r>
            <a:endParaRPr lang="en-US" b="1" dirty="0">
              <a:solidFill>
                <a:srgbClr val="002060"/>
              </a:solidFill>
              <a:latin typeface="Verdana" pitchFamily="34" charset="0"/>
            </a:endParaRPr>
          </a:p>
        </p:txBody>
      </p:sp>
      <p:sp>
        <p:nvSpPr>
          <p:cNvPr id="13" name="TextBox 12"/>
          <p:cNvSpPr txBox="1"/>
          <p:nvPr/>
        </p:nvSpPr>
        <p:spPr>
          <a:xfrm>
            <a:off x="0" y="6273225"/>
            <a:ext cx="9144000" cy="615553"/>
          </a:xfrm>
          <a:prstGeom prst="rect">
            <a:avLst/>
          </a:prstGeom>
          <a:noFill/>
        </p:spPr>
        <p:txBody>
          <a:bodyPr wrap="square" rtlCol="0">
            <a:spAutoFit/>
          </a:bodyPr>
          <a:lstStyle/>
          <a:p>
            <a:r>
              <a:rPr lang="en-ZA" b="1" dirty="0" smtClean="0">
                <a:solidFill>
                  <a:srgbClr val="002060"/>
                </a:solidFill>
                <a:latin typeface="Verdana" pitchFamily="34" charset="0"/>
              </a:rPr>
              <a:t>Contact me </a:t>
            </a:r>
            <a:r>
              <a:rPr lang="en-ZA" b="1" dirty="0" smtClean="0">
                <a:solidFill>
                  <a:srgbClr val="002060"/>
                </a:solidFill>
                <a:latin typeface="Verdana" pitchFamily="34" charset="0"/>
                <a:hlinkClick r:id="rId6"/>
              </a:rPr>
              <a:t>James@ETI-Ministries.org</a:t>
            </a:r>
            <a:r>
              <a:rPr lang="en-ZA" b="1" dirty="0" smtClean="0">
                <a:solidFill>
                  <a:srgbClr val="002060"/>
                </a:solidFill>
                <a:latin typeface="Verdana" pitchFamily="34" charset="0"/>
              </a:rPr>
              <a:t>  </a:t>
            </a:r>
            <a:r>
              <a:rPr lang="en-ZA" sz="1600" b="1" dirty="0" smtClean="0">
                <a:solidFill>
                  <a:srgbClr val="002060"/>
                </a:solidFill>
                <a:latin typeface="Verdana" pitchFamily="34" charset="0"/>
              </a:rPr>
              <a:t>Website </a:t>
            </a:r>
            <a:r>
              <a:rPr lang="en-ZA" sz="1600" b="1" dirty="0" smtClean="0">
                <a:solidFill>
                  <a:srgbClr val="002060"/>
                </a:solidFill>
                <a:latin typeface="Verdana" pitchFamily="34" charset="0"/>
                <a:hlinkClick r:id="rId7"/>
              </a:rPr>
              <a:t>www.ETI-Ministries.org</a:t>
            </a:r>
            <a:endParaRPr lang="en-ZA" sz="1600" b="1" dirty="0" smtClean="0">
              <a:solidFill>
                <a:srgbClr val="002060"/>
              </a:solidFill>
              <a:latin typeface="Verdana" pitchFamily="34" charset="0"/>
            </a:endParaRPr>
          </a:p>
          <a:p>
            <a:endParaRPr lang="en-US" sz="1600" b="1" dirty="0">
              <a:solidFill>
                <a:srgbClr val="00206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88" fill="hold"/>
                                        <p:tgtEl>
                                          <p:spTgt spid="11"/>
                                        </p:tgtEl>
                                      </p:cBhvr>
                                    </p:cmd>
                                  </p:childTnLst>
                                </p:cTn>
                              </p:par>
                            </p:childTnLst>
                          </p:cTn>
                        </p:par>
                        <p:par>
                          <p:cTn id="7" fill="hold">
                            <p:stCondLst>
                              <p:cond delay="20688"/>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2688"/>
                            </p:stCondLst>
                            <p:childTnLst>
                              <p:par>
                                <p:cTn id="12" presetID="10" presetClass="entr" presetSubtype="0" fill="hold"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childTnLst>
                                </p:cTn>
                              </p:par>
                            </p:childTnLst>
                          </p:cTn>
                        </p:par>
                        <p:par>
                          <p:cTn id="15" fill="hold">
                            <p:stCondLst>
                              <p:cond delay="24688"/>
                            </p:stCondLst>
                            <p:childTnLst>
                              <p:par>
                                <p:cTn id="16" presetID="10" presetClass="entr" presetSubtype="0" fill="hold" nodeType="after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2000"/>
                                        <p:tgtEl>
                                          <p:spTgt spid="20">
                                            <p:txEl>
                                              <p:pRg st="0" end="0"/>
                                            </p:txEl>
                                          </p:spTgt>
                                        </p:tgtEl>
                                      </p:cBhvr>
                                    </p:animEffect>
                                  </p:childTnLst>
                                </p:cTn>
                              </p:par>
                            </p:childTnLst>
                          </p:cTn>
                        </p:par>
                        <p:par>
                          <p:cTn id="19" fill="hold">
                            <p:stCondLst>
                              <p:cond delay="26688"/>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par>
                          <p:cTn id="23" fill="hold">
                            <p:stCondLst>
                              <p:cond delay="28688"/>
                            </p:stCondLst>
                            <p:childTnLst>
                              <p:par>
                                <p:cTn id="24" presetID="10" presetClass="exit" presetSubtype="0" fill="hold" grpId="0" nodeType="afterEffect">
                                  <p:stCondLst>
                                    <p:cond delay="0"/>
                                  </p:stCondLst>
                                  <p:childTnLst>
                                    <p:animEffect transition="out" filter="fade">
                                      <p:cBhvr>
                                        <p:cTn id="25" dur="2000"/>
                                        <p:tgtEl>
                                          <p:spTgt spid="21"/>
                                        </p:tgtEl>
                                      </p:cBhvr>
                                    </p:animEffect>
                                    <p:set>
                                      <p:cBhvr>
                                        <p:cTn id="26" dur="1" fill="hold">
                                          <p:stCondLst>
                                            <p:cond delay="1999"/>
                                          </p:stCondLst>
                                        </p:cTn>
                                        <p:tgtEl>
                                          <p:spTgt spid="21"/>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0" fill="hold" display="0">
                  <p:stCondLst>
                    <p:cond delay="indefinite"/>
                  </p:stCondLst>
                  <p:endCondLst>
                    <p:cond evt="onPrev" delay="0">
                      <p:tgtEl>
                        <p:sldTgt/>
                      </p:tgtEl>
                    </p:cond>
                    <p:cond evt="onStopAudio" delay="0">
                      <p:tgtEl>
                        <p:sldTgt/>
                      </p:tgtEl>
                    </p:cond>
                    <p:cond evt="onNext" delay="0">
                      <p:tgtEl>
                        <p:sldTgt/>
                      </p:tgtEl>
                    </p:cond>
                  </p:endCondLst>
                </p:cTn>
                <p:tgtEl>
                  <p:spTgt spid="11"/>
                </p:tgtEl>
              </p:cMediaNode>
            </p:audio>
          </p:childTnLst>
        </p:cTn>
      </p:par>
    </p:tnLst>
    <p:bldLst>
      <p:bldP spid="21" grpId="0" animBg="1"/>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216024"/>
            <a:ext cx="6563072" cy="836712"/>
          </a:xfrm>
        </p:spPr>
        <p:txBody>
          <a:bodyPr anchor="t" anchorCtr="0">
            <a:normAutofit/>
          </a:bodyPr>
          <a:lstStyle/>
          <a:p>
            <a:pPr algn="l" eaLnBrk="1" hangingPunct="1"/>
            <a:r>
              <a:rPr lang="en-ZA" sz="2400" b="1" dirty="0" smtClean="0">
                <a:solidFill>
                  <a:srgbClr val="002060"/>
                </a:solidFill>
              </a:rPr>
              <a:t>Exponential characteristics</a:t>
            </a:r>
          </a:p>
        </p:txBody>
      </p:sp>
      <p:pic>
        <p:nvPicPr>
          <p:cNvPr id="9227" name="Picture 11"/>
          <p:cNvPicPr>
            <a:picLocks noChangeAspect="1" noChangeArrowheads="1"/>
          </p:cNvPicPr>
          <p:nvPr/>
        </p:nvPicPr>
        <p:blipFill>
          <a:blip r:embed="rId3" cstate="print"/>
          <a:srcRect/>
          <a:stretch>
            <a:fillRect/>
          </a:stretch>
        </p:blipFill>
        <p:spPr bwMode="auto">
          <a:xfrm>
            <a:off x="1403648" y="2636912"/>
            <a:ext cx="8208912" cy="1628800"/>
          </a:xfrm>
          <a:prstGeom prst="rect">
            <a:avLst/>
          </a:prstGeom>
          <a:noFill/>
          <a:ln w="9525">
            <a:noFill/>
            <a:miter lim="800000"/>
            <a:headEnd/>
            <a:tailEnd/>
          </a:ln>
          <a:effectLst/>
        </p:spPr>
      </p:pic>
      <p:sp>
        <p:nvSpPr>
          <p:cNvPr id="13" name="Rectangle 3"/>
          <p:cNvSpPr txBox="1">
            <a:spLocks noChangeArrowheads="1"/>
          </p:cNvSpPr>
          <p:nvPr/>
        </p:nvSpPr>
        <p:spPr>
          <a:xfrm>
            <a:off x="179512" y="1412776"/>
            <a:ext cx="6336704" cy="544522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1"/>
          <p:cNvPicPr>
            <a:picLocks noChangeAspect="1" noChangeArrowheads="1"/>
          </p:cNvPicPr>
          <p:nvPr/>
        </p:nvPicPr>
        <p:blipFill>
          <a:blip r:embed="rId4" cstate="print"/>
          <a:srcRect/>
          <a:stretch>
            <a:fillRect/>
          </a:stretch>
        </p:blipFill>
        <p:spPr bwMode="auto">
          <a:xfrm>
            <a:off x="7668344" y="3119214"/>
            <a:ext cx="3209925" cy="2686050"/>
          </a:xfrm>
          <a:prstGeom prst="rect">
            <a:avLst/>
          </a:prstGeom>
          <a:noFill/>
          <a:ln w="9525">
            <a:noFill/>
            <a:miter lim="800000"/>
            <a:headEnd/>
            <a:tailEnd/>
          </a:ln>
        </p:spPr>
      </p:pic>
      <p:cxnSp>
        <p:nvCxnSpPr>
          <p:cNvPr id="8" name="Straight Arrow Connector 7"/>
          <p:cNvCxnSpPr/>
          <p:nvPr/>
        </p:nvCxnSpPr>
        <p:spPr>
          <a:xfrm rot="10800000">
            <a:off x="7812360" y="4221088"/>
            <a:ext cx="1008112" cy="1588"/>
          </a:xfrm>
          <a:prstGeom prst="straightConnector1">
            <a:avLst/>
          </a:prstGeom>
          <a:ln w="12065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0" y="4149080"/>
            <a:ext cx="7596336" cy="7200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03648" y="3645024"/>
            <a:ext cx="936104" cy="369332"/>
          </a:xfrm>
          <a:prstGeom prst="rect">
            <a:avLst/>
          </a:prstGeom>
          <a:noFill/>
        </p:spPr>
        <p:txBody>
          <a:bodyPr wrap="square" rtlCol="0">
            <a:spAutoFit/>
          </a:bodyPr>
          <a:lstStyle/>
          <a:p>
            <a:r>
              <a:rPr lang="en-ZA" dirty="0" smtClean="0">
                <a:solidFill>
                  <a:srgbClr val="002060"/>
                </a:solidFill>
              </a:rPr>
              <a:t>versus</a:t>
            </a:r>
            <a:endParaRPr lang="en-US" dirty="0">
              <a:solidFill>
                <a:srgbClr val="002060"/>
              </a:solidFill>
            </a:endParaRPr>
          </a:p>
        </p:txBody>
      </p:sp>
      <p:cxnSp>
        <p:nvCxnSpPr>
          <p:cNvPr id="16" name="Straight Connector 15"/>
          <p:cNvCxnSpPr/>
          <p:nvPr/>
        </p:nvCxnSpPr>
        <p:spPr>
          <a:xfrm rot="5400000">
            <a:off x="215516" y="3537012"/>
            <a:ext cx="2376264"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1700808"/>
            <a:ext cx="1440160" cy="646331"/>
          </a:xfrm>
          <a:prstGeom prst="rect">
            <a:avLst/>
          </a:prstGeom>
          <a:noFill/>
        </p:spPr>
        <p:txBody>
          <a:bodyPr wrap="square" rtlCol="0">
            <a:spAutoFit/>
          </a:bodyPr>
          <a:lstStyle/>
          <a:p>
            <a:pPr algn="ctr"/>
            <a:r>
              <a:rPr lang="en-ZA" dirty="0" smtClean="0"/>
              <a:t>Thousands of years</a:t>
            </a:r>
            <a:endParaRPr lang="en-US" dirty="0"/>
          </a:p>
        </p:txBody>
      </p:sp>
      <p:sp>
        <p:nvSpPr>
          <p:cNvPr id="18" name="TextBox 17"/>
          <p:cNvSpPr txBox="1"/>
          <p:nvPr/>
        </p:nvSpPr>
        <p:spPr>
          <a:xfrm>
            <a:off x="1403648" y="5157192"/>
            <a:ext cx="1440160" cy="646331"/>
          </a:xfrm>
          <a:prstGeom prst="rect">
            <a:avLst/>
          </a:prstGeom>
          <a:noFill/>
        </p:spPr>
        <p:txBody>
          <a:bodyPr wrap="square" rtlCol="0">
            <a:spAutoFit/>
          </a:bodyPr>
          <a:lstStyle/>
          <a:p>
            <a:pPr algn="ctr"/>
            <a:r>
              <a:rPr lang="en-ZA" dirty="0" smtClean="0"/>
              <a:t>Millions of years</a:t>
            </a:r>
            <a:endParaRPr lang="en-US" dirty="0"/>
          </a:p>
        </p:txBody>
      </p:sp>
      <p:cxnSp>
        <p:nvCxnSpPr>
          <p:cNvPr id="20" name="Straight Arrow Connector 19"/>
          <p:cNvCxnSpPr/>
          <p:nvPr/>
        </p:nvCxnSpPr>
        <p:spPr>
          <a:xfrm rot="10800000">
            <a:off x="0" y="4581128"/>
            <a:ext cx="1331640" cy="57606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500"/>
                                        <p:tgtEl>
                                          <p:spTgt spid="92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 presetClass="entr" presetSubtype="3"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dilemma of the “God’s Word” phenomenon</a:t>
            </a:r>
          </a:p>
        </p:txBody>
      </p:sp>
      <p:sp>
        <p:nvSpPr>
          <p:cNvPr id="41987" name="Rectangle 3"/>
          <p:cNvSpPr>
            <a:spLocks noGrp="1" noChangeArrowheads="1"/>
          </p:cNvSpPr>
          <p:nvPr>
            <p:ph type="body" idx="1"/>
          </p:nvPr>
        </p:nvSpPr>
        <p:spPr>
          <a:xfrm>
            <a:off x="4788024" y="4437112"/>
            <a:ext cx="4176464" cy="2304256"/>
          </a:xfrm>
        </p:spPr>
        <p:txBody>
          <a:bodyPr>
            <a:normAutofit lnSpcReduction="10000"/>
          </a:bodyPr>
          <a:lstStyle/>
          <a:p>
            <a:pPr eaLnBrk="1" hangingPunct="1">
              <a:buFont typeface="Wingdings" pitchFamily="2" charset="2"/>
              <a:buChar char="Ø"/>
            </a:pPr>
            <a:r>
              <a:rPr lang="en-US" sz="1800" dirty="0" smtClean="0">
                <a:solidFill>
                  <a:srgbClr val="150C8E"/>
                </a:solidFill>
              </a:rPr>
              <a:t>But nowhere in the book (Greek </a:t>
            </a:r>
            <a:r>
              <a:rPr lang="en-US" sz="1800" dirty="0" err="1" smtClean="0">
                <a:solidFill>
                  <a:srgbClr val="150C8E"/>
                </a:solidFill>
              </a:rPr>
              <a:t>biblios</a:t>
            </a:r>
            <a:r>
              <a:rPr lang="en-US" sz="1800" dirty="0" smtClean="0">
                <a:solidFill>
                  <a:srgbClr val="150C8E"/>
                </a:solidFill>
              </a:rPr>
              <a:t> = book) does the bible claim to be without error or to be “the Word of God”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It IS a book containing a collection of historical records</a:t>
            </a:r>
          </a:p>
        </p:txBody>
      </p:sp>
      <p:pic>
        <p:nvPicPr>
          <p:cNvPr id="2050" name="Picture 2"/>
          <p:cNvPicPr>
            <a:picLocks noChangeAspect="1" noChangeArrowheads="1"/>
          </p:cNvPicPr>
          <p:nvPr/>
        </p:nvPicPr>
        <p:blipFill>
          <a:blip r:embed="rId3" cstate="print"/>
          <a:srcRect/>
          <a:stretch>
            <a:fillRect/>
          </a:stretch>
        </p:blipFill>
        <p:spPr bwMode="auto">
          <a:xfrm>
            <a:off x="611560" y="4375490"/>
            <a:ext cx="3744416" cy="2482510"/>
          </a:xfrm>
          <a:prstGeom prst="rect">
            <a:avLst/>
          </a:prstGeom>
          <a:noFill/>
          <a:ln w="9525">
            <a:noFill/>
            <a:miter lim="800000"/>
            <a:headEnd/>
            <a:tailEnd/>
          </a:ln>
          <a:effectLst/>
        </p:spPr>
      </p:pic>
      <p:sp>
        <p:nvSpPr>
          <p:cNvPr id="5" name="Oval Callout 4"/>
          <p:cNvSpPr/>
          <p:nvPr/>
        </p:nvSpPr>
        <p:spPr>
          <a:xfrm>
            <a:off x="0" y="1268760"/>
            <a:ext cx="6840760" cy="2520280"/>
          </a:xfrm>
          <a:prstGeom prst="wedgeEllipseCallout">
            <a:avLst>
              <a:gd name="adj1" fmla="val -22592"/>
              <a:gd name="adj2" fmla="val 84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The Bible is the word of God and without error</a:t>
            </a:r>
          </a:p>
          <a:p>
            <a:pPr algn="ctr"/>
            <a:r>
              <a:rPr lang="en-ZA" dirty="0" smtClean="0"/>
              <a:t>The Bible says there was a flood</a:t>
            </a:r>
          </a:p>
          <a:p>
            <a:pPr algn="ctr"/>
            <a:r>
              <a:rPr lang="en-ZA" dirty="0" smtClean="0"/>
              <a:t>I believe the Bible</a:t>
            </a:r>
          </a:p>
          <a:p>
            <a:pPr algn="ctr"/>
            <a:r>
              <a:rPr lang="en-ZA" dirty="0" smtClean="0"/>
              <a:t>So that settles it!</a:t>
            </a:r>
          </a:p>
          <a:p>
            <a:pPr algn="ctr"/>
            <a:endParaRPr lang="en-ZA" dirty="0" smtClean="0"/>
          </a:p>
          <a:p>
            <a:pPr algn="ctr"/>
            <a:r>
              <a:rPr lang="en-ZA" dirty="0" smtClean="0"/>
              <a:t>THERE </a:t>
            </a:r>
            <a:r>
              <a:rPr lang="en-ZA" sz="2400" dirty="0" smtClean="0"/>
              <a:t>WAS</a:t>
            </a:r>
            <a:r>
              <a:rPr lang="en-ZA" dirty="0" smtClean="0"/>
              <a:t> A FLOOD!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000"/>
                                        <p:tgtEl>
                                          <p:spTgt spid="5">
                                            <p:txEl>
                                              <p:pRg st="2" end="2"/>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2000"/>
                                        <p:tgtEl>
                                          <p:spTgt spid="5">
                                            <p:txEl>
                                              <p:pRg st="5" end="5"/>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childTnLst>
                                </p:cTn>
                              </p:par>
                            </p:childTnLst>
                          </p:cTn>
                        </p:par>
                        <p:par>
                          <p:cTn id="34" fill="hold">
                            <p:stCondLst>
                              <p:cond delay="14000"/>
                            </p:stCondLst>
                            <p:childTnLst>
                              <p:par>
                                <p:cTn id="35" presetID="1" presetClass="entr" presetSubtype="0" fill="hold" nodeType="after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par>
                          <p:cTn id="37" fill="hold">
                            <p:stCondLst>
                              <p:cond delay="14000"/>
                            </p:stCondLst>
                            <p:childTnLst>
                              <p:par>
                                <p:cTn id="38" presetID="1" presetClass="entr" presetSubtype="0" fill="hold" nodeType="after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nodeType="after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par>
                          <p:cTn id="43" fill="hold">
                            <p:stCondLst>
                              <p:cond delay="14000"/>
                            </p:stCondLst>
                            <p:childTnLst>
                              <p:par>
                                <p:cTn id="44" presetID="1" presetClass="entr" presetSubtype="0" fill="hold" nodeType="after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childTnLst>
                                </p:cTn>
                              </p:par>
                            </p:childTnLst>
                          </p:cTn>
                        </p:par>
                        <p:par>
                          <p:cTn id="46" fill="hold">
                            <p:stCondLst>
                              <p:cond delay="14000"/>
                            </p:stCondLst>
                            <p:childTnLst>
                              <p:par>
                                <p:cTn id="47" presetID="10" presetClass="entr" presetSubtype="0" fill="hold" nodeType="afterEffect">
                                  <p:stCondLst>
                                    <p:cond delay="0"/>
                                  </p:stCondLst>
                                  <p:childTnLst>
                                    <p:set>
                                      <p:cBhvr>
                                        <p:cTn id="48" dur="1" fill="hold">
                                          <p:stCondLst>
                                            <p:cond delay="0"/>
                                          </p:stCondLst>
                                        </p:cTn>
                                        <p:tgtEl>
                                          <p:spTgt spid="41987">
                                            <p:txEl>
                                              <p:pRg st="0" end="0"/>
                                            </p:txEl>
                                          </p:spTgt>
                                        </p:tgtEl>
                                        <p:attrNameLst>
                                          <p:attrName>style.visibility</p:attrName>
                                        </p:attrNameLst>
                                      </p:cBhvr>
                                      <p:to>
                                        <p:strVal val="visible"/>
                                      </p:to>
                                    </p:set>
                                    <p:animEffect transition="in" filter="fade">
                                      <p:cBhvr>
                                        <p:cTn id="49" dur="2000"/>
                                        <p:tgtEl>
                                          <p:spTgt spid="41987">
                                            <p:txEl>
                                              <p:pRg st="0" end="0"/>
                                            </p:txEl>
                                          </p:spTgt>
                                        </p:tgtEl>
                                      </p:cBhvr>
                                    </p:animEffect>
                                  </p:childTnLst>
                                </p:cTn>
                              </p:par>
                            </p:childTnLst>
                          </p:cTn>
                        </p:par>
                        <p:par>
                          <p:cTn id="50" fill="hold">
                            <p:stCondLst>
                              <p:cond delay="16000"/>
                            </p:stCondLst>
                            <p:childTnLst>
                              <p:par>
                                <p:cTn id="51" presetID="10" presetClass="entr" presetSubtype="0" fill="hold" nodeType="afterEffect">
                                  <p:stCondLst>
                                    <p:cond delay="0"/>
                                  </p:stCondLst>
                                  <p:childTnLst>
                                    <p:set>
                                      <p:cBhvr>
                                        <p:cTn id="52" dur="1" fill="hold">
                                          <p:stCondLst>
                                            <p:cond delay="0"/>
                                          </p:stCondLst>
                                        </p:cTn>
                                        <p:tgtEl>
                                          <p:spTgt spid="41987">
                                            <p:txEl>
                                              <p:pRg st="2" end="2"/>
                                            </p:txEl>
                                          </p:spTgt>
                                        </p:tgtEl>
                                        <p:attrNameLst>
                                          <p:attrName>style.visibility</p:attrName>
                                        </p:attrNameLst>
                                      </p:cBhvr>
                                      <p:to>
                                        <p:strVal val="visible"/>
                                      </p:to>
                                    </p:set>
                                    <p:animEffect transition="in" filter="fade">
                                      <p:cBhvr>
                                        <p:cTn id="53"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dilemma of the “my teacher told me” phenomenon</a:t>
            </a:r>
          </a:p>
        </p:txBody>
      </p:sp>
      <p:sp>
        <p:nvSpPr>
          <p:cNvPr id="41987" name="Rectangle 3"/>
          <p:cNvSpPr>
            <a:spLocks noGrp="1" noChangeArrowheads="1"/>
          </p:cNvSpPr>
          <p:nvPr>
            <p:ph type="body" idx="1"/>
          </p:nvPr>
        </p:nvSpPr>
        <p:spPr>
          <a:xfrm>
            <a:off x="4788024" y="4437112"/>
            <a:ext cx="4176464" cy="2304256"/>
          </a:xfrm>
        </p:spPr>
        <p:txBody>
          <a:bodyPr>
            <a:normAutofit lnSpcReduction="10000"/>
          </a:bodyPr>
          <a:lstStyle/>
          <a:p>
            <a:pPr eaLnBrk="1" hangingPunct="1">
              <a:buFont typeface="Wingdings" pitchFamily="2" charset="2"/>
              <a:buChar char="Ø"/>
            </a:pPr>
            <a:r>
              <a:rPr lang="en-US" sz="1800" dirty="0" smtClean="0">
                <a:solidFill>
                  <a:srgbClr val="150C8E"/>
                </a:solidFill>
              </a:rPr>
              <a:t>But </a:t>
            </a:r>
            <a:r>
              <a:rPr lang="en-ZA" sz="1800" dirty="0" smtClean="0">
                <a:solidFill>
                  <a:srgbClr val="150C8E"/>
                </a:solidFill>
              </a:rPr>
              <a:t>we have no way of knowing what happened millions of years ago</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It is pure speculation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We must look at current practical facts</a:t>
            </a:r>
          </a:p>
        </p:txBody>
      </p:sp>
      <p:pic>
        <p:nvPicPr>
          <p:cNvPr id="2050" name="Picture 2"/>
          <p:cNvPicPr>
            <a:picLocks noChangeAspect="1" noChangeArrowheads="1"/>
          </p:cNvPicPr>
          <p:nvPr/>
        </p:nvPicPr>
        <p:blipFill>
          <a:blip r:embed="rId3" cstate="print"/>
          <a:srcRect/>
          <a:stretch>
            <a:fillRect/>
          </a:stretch>
        </p:blipFill>
        <p:spPr bwMode="auto">
          <a:xfrm>
            <a:off x="611560" y="4375490"/>
            <a:ext cx="3744416" cy="2482510"/>
          </a:xfrm>
          <a:prstGeom prst="rect">
            <a:avLst/>
          </a:prstGeom>
          <a:noFill/>
          <a:ln w="9525">
            <a:noFill/>
            <a:miter lim="800000"/>
            <a:headEnd/>
            <a:tailEnd/>
          </a:ln>
          <a:effectLst/>
        </p:spPr>
      </p:pic>
      <p:sp>
        <p:nvSpPr>
          <p:cNvPr id="5" name="Oval Callout 4"/>
          <p:cNvSpPr/>
          <p:nvPr/>
        </p:nvSpPr>
        <p:spPr>
          <a:xfrm>
            <a:off x="0" y="1268760"/>
            <a:ext cx="6840760" cy="2520280"/>
          </a:xfrm>
          <a:prstGeom prst="wedgeEllipseCallout">
            <a:avLst>
              <a:gd name="adj1" fmla="val -22592"/>
              <a:gd name="adj2" fmla="val 84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Professor ...  told me</a:t>
            </a:r>
          </a:p>
          <a:p>
            <a:pPr algn="ctr"/>
            <a:r>
              <a:rPr lang="en-ZA" dirty="0" smtClean="0"/>
              <a:t>There was NO flood</a:t>
            </a:r>
          </a:p>
          <a:p>
            <a:pPr algn="ctr"/>
            <a:r>
              <a:rPr lang="en-ZA" dirty="0" smtClean="0"/>
              <a:t>This planet came into existence 4.55 billion years ago plus or minus 1%</a:t>
            </a:r>
          </a:p>
          <a:p>
            <a:pPr algn="ctr"/>
            <a:r>
              <a:rPr lang="en-ZA" dirty="0" smtClean="0"/>
              <a:t>Everything happened gradually</a:t>
            </a:r>
          </a:p>
          <a:p>
            <a:pPr algn="ctr"/>
            <a:endParaRPr lang="en-ZA" dirty="0" smtClean="0"/>
          </a:p>
          <a:p>
            <a:pPr algn="ctr"/>
            <a:r>
              <a:rPr lang="en-ZA" dirty="0" smtClean="0"/>
              <a:t>There is nothing to discuss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2000"/>
                                        <p:tgtEl>
                                          <p:spTgt spid="5">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41987">
                                            <p:txEl>
                                              <p:pRg st="0" end="0"/>
                                            </p:txEl>
                                          </p:spTgt>
                                        </p:tgtEl>
                                        <p:attrNameLst>
                                          <p:attrName>style.visibility</p:attrName>
                                        </p:attrNameLst>
                                      </p:cBhvr>
                                      <p:to>
                                        <p:strVal val="visible"/>
                                      </p:to>
                                    </p:set>
                                    <p:animEffect transition="in" filter="fade">
                                      <p:cBhvr>
                                        <p:cTn id="41" dur="2000"/>
                                        <p:tgtEl>
                                          <p:spTgt spid="41987">
                                            <p:txEl>
                                              <p:pRg st="0" end="0"/>
                                            </p:txEl>
                                          </p:spTgt>
                                        </p:tgtEl>
                                      </p:cBhvr>
                                    </p:animEffect>
                                  </p:childTnLst>
                                </p:cTn>
                              </p:par>
                            </p:childTnLst>
                          </p:cTn>
                        </p:par>
                        <p:par>
                          <p:cTn id="42" fill="hold">
                            <p:stCondLst>
                              <p:cond delay="8000"/>
                            </p:stCondLst>
                            <p:childTnLst>
                              <p:par>
                                <p:cTn id="43" presetID="10" presetClass="entr" presetSubtype="0" fill="hold" nodeType="afterEffect">
                                  <p:stCondLst>
                                    <p:cond delay="0"/>
                                  </p:stCondLst>
                                  <p:childTnLst>
                                    <p:set>
                                      <p:cBhvr>
                                        <p:cTn id="44" dur="1" fill="hold">
                                          <p:stCondLst>
                                            <p:cond delay="0"/>
                                          </p:stCondLst>
                                        </p:cTn>
                                        <p:tgtEl>
                                          <p:spTgt spid="41987">
                                            <p:txEl>
                                              <p:pRg st="2" end="2"/>
                                            </p:txEl>
                                          </p:spTgt>
                                        </p:tgtEl>
                                        <p:attrNameLst>
                                          <p:attrName>style.visibility</p:attrName>
                                        </p:attrNameLst>
                                      </p:cBhvr>
                                      <p:to>
                                        <p:strVal val="visible"/>
                                      </p:to>
                                    </p:set>
                                    <p:animEffect transition="in" filter="fade">
                                      <p:cBhvr>
                                        <p:cTn id="45" dur="2000"/>
                                        <p:tgtEl>
                                          <p:spTgt spid="41987">
                                            <p:txEl>
                                              <p:pRg st="2" end="2"/>
                                            </p:txEl>
                                          </p:spTgt>
                                        </p:tgtEl>
                                      </p:cBhvr>
                                    </p:animEffect>
                                  </p:childTnLst>
                                </p:cTn>
                              </p:par>
                            </p:childTnLst>
                          </p:cTn>
                        </p:par>
                        <p:par>
                          <p:cTn id="46" fill="hold">
                            <p:stCondLst>
                              <p:cond delay="10000"/>
                            </p:stCondLst>
                            <p:childTnLst>
                              <p:par>
                                <p:cTn id="47" presetID="10" presetClass="entr" presetSubtype="0" fill="hold" nodeType="afterEffect">
                                  <p:stCondLst>
                                    <p:cond delay="0"/>
                                  </p:stCondLst>
                                  <p:childTnLst>
                                    <p:set>
                                      <p:cBhvr>
                                        <p:cTn id="48" dur="1" fill="hold">
                                          <p:stCondLst>
                                            <p:cond delay="0"/>
                                          </p:stCondLst>
                                        </p:cTn>
                                        <p:tgtEl>
                                          <p:spTgt spid="41987">
                                            <p:txEl>
                                              <p:pRg st="4" end="4"/>
                                            </p:txEl>
                                          </p:spTgt>
                                        </p:tgtEl>
                                        <p:attrNameLst>
                                          <p:attrName>style.visibility</p:attrName>
                                        </p:attrNameLst>
                                      </p:cBhvr>
                                      <p:to>
                                        <p:strVal val="visible"/>
                                      </p:to>
                                    </p:set>
                                    <p:animEffect transition="in" filter="fade">
                                      <p:cBhvr>
                                        <p:cTn id="49"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problem of clean sharp corners</a:t>
            </a:r>
          </a:p>
        </p:txBody>
      </p:sp>
      <p:sp>
        <p:nvSpPr>
          <p:cNvPr id="41987" name="Rectangle 3"/>
          <p:cNvSpPr>
            <a:spLocks noGrp="1" noChangeArrowheads="1"/>
          </p:cNvSpPr>
          <p:nvPr>
            <p:ph type="body" idx="1"/>
          </p:nvPr>
        </p:nvSpPr>
        <p:spPr>
          <a:xfrm>
            <a:off x="467544" y="1556792"/>
            <a:ext cx="8229600" cy="4525963"/>
          </a:xfrm>
        </p:spPr>
        <p:txBody>
          <a:bodyPr/>
          <a:lstStyle/>
          <a:p>
            <a:pPr eaLnBrk="1" hangingPunct="1">
              <a:buFont typeface="Wingdings" pitchFamily="2" charset="2"/>
              <a:buChar char="Ø"/>
            </a:pPr>
            <a:r>
              <a:rPr lang="en-US" sz="1800" dirty="0" smtClean="0">
                <a:solidFill>
                  <a:srgbClr val="150C8E"/>
                </a:solidFill>
              </a:rPr>
              <a:t>All over the world we find clean rocks with sharp corners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Over millions or billions of years these corners would be weathered and rounded by thermal stressing and covered with moss and lichen </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Millions of years is</a:t>
            </a:r>
          </a:p>
          <a:p>
            <a:pPr eaLnBrk="1" hangingPunct="1">
              <a:buNone/>
            </a:pPr>
            <a:r>
              <a:rPr lang="en-ZA" sz="1800" dirty="0" smtClean="0">
                <a:solidFill>
                  <a:srgbClr val="150C8E"/>
                </a:solidFill>
              </a:rPr>
              <a:t>      improbable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Are there other indicators</a:t>
            </a:r>
          </a:p>
          <a:p>
            <a:pPr eaLnBrk="1" hangingPunct="1">
              <a:buNone/>
            </a:pPr>
            <a:r>
              <a:rPr lang="en-ZA" sz="1800" dirty="0" smtClean="0">
                <a:solidFill>
                  <a:srgbClr val="150C8E"/>
                </a:solidFill>
              </a:rPr>
              <a:t>     of age?</a:t>
            </a:r>
          </a:p>
        </p:txBody>
      </p:sp>
      <p:pic>
        <p:nvPicPr>
          <p:cNvPr id="4" name="Picture 3"/>
          <p:cNvPicPr>
            <a:picLocks noChangeAspect="1" noChangeArrowheads="1"/>
          </p:cNvPicPr>
          <p:nvPr/>
        </p:nvPicPr>
        <p:blipFill>
          <a:blip r:embed="rId3" cstate="print"/>
          <a:srcRect/>
          <a:stretch>
            <a:fillRect/>
          </a:stretch>
        </p:blipFill>
        <p:spPr bwMode="auto">
          <a:xfrm>
            <a:off x="3913088" y="2934816"/>
            <a:ext cx="5230912" cy="39231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animEffect transition="in" filter="fade">
                                      <p:cBhvr>
                                        <p:cTn id="22" dur="2000"/>
                                        <p:tgtEl>
                                          <p:spTgt spid="41987">
                                            <p:txEl>
                                              <p:pRg st="5" end="5"/>
                                            </p:txEl>
                                          </p:spTgt>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41987">
                                            <p:txEl>
                                              <p:pRg st="7" end="7"/>
                                            </p:txEl>
                                          </p:spTgt>
                                        </p:tgtEl>
                                        <p:attrNameLst>
                                          <p:attrName>style.visibility</p:attrName>
                                        </p:attrNameLst>
                                      </p:cBhvr>
                                      <p:to>
                                        <p:strVal val="visible"/>
                                      </p:to>
                                    </p:set>
                                    <p:animEffect transition="in" filter="fade">
                                      <p:cBhvr>
                                        <p:cTn id="26" dur="2000"/>
                                        <p:tgtEl>
                                          <p:spTgt spid="41987">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1987">
                                            <p:txEl>
                                              <p:pRg st="8" end="8"/>
                                            </p:txEl>
                                          </p:spTgt>
                                        </p:tgtEl>
                                        <p:attrNameLst>
                                          <p:attrName>style.visibility</p:attrName>
                                        </p:attrNameLst>
                                      </p:cBhvr>
                                      <p:to>
                                        <p:strVal val="visible"/>
                                      </p:to>
                                    </p:set>
                                    <p:animEffect transition="in" filter="fade">
                                      <p:cBhvr>
                                        <p:cTn id="29"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116632"/>
            <a:ext cx="8229600" cy="1143000"/>
          </a:xfrm>
        </p:spPr>
        <p:txBody>
          <a:bodyPr anchor="t" anchorCtr="0">
            <a:normAutofit fontScale="90000"/>
          </a:bodyPr>
          <a:lstStyle/>
          <a:p>
            <a:pPr algn="l" eaLnBrk="1" hangingPunct="1"/>
            <a:r>
              <a:rPr lang="en-ZA" sz="2400" b="1" dirty="0" smtClean="0">
                <a:solidFill>
                  <a:srgbClr val="002060"/>
                </a:solidFill>
              </a:rPr>
              <a:t>Mathematics and Law</a:t>
            </a:r>
            <a:br>
              <a:rPr lang="en-ZA" sz="2400" b="1" dirty="0" smtClean="0">
                <a:solidFill>
                  <a:srgbClr val="002060"/>
                </a:solidFill>
              </a:rPr>
            </a:br>
            <a:r>
              <a:rPr lang="en-ZA" sz="2400" b="1" dirty="0" err="1" smtClean="0">
                <a:solidFill>
                  <a:srgbClr val="002060"/>
                </a:solidFill>
              </a:rPr>
              <a:t>Reductio</a:t>
            </a:r>
            <a:r>
              <a:rPr lang="en-ZA" sz="2400" b="1" dirty="0" smtClean="0">
                <a:solidFill>
                  <a:srgbClr val="002060"/>
                </a:solidFill>
              </a:rPr>
              <a:t> ad </a:t>
            </a:r>
            <a:r>
              <a:rPr lang="en-ZA" sz="2400" b="1" dirty="0" err="1" smtClean="0">
                <a:solidFill>
                  <a:srgbClr val="002060"/>
                </a:solidFill>
              </a:rPr>
              <a:t>absurdem</a:t>
            </a:r>
            <a:r>
              <a:rPr lang="en-ZA" sz="2400" b="1" dirty="0" smtClean="0">
                <a:solidFill>
                  <a:srgbClr val="002060"/>
                </a:solidFill>
              </a:rPr>
              <a:t/>
            </a:r>
            <a:br>
              <a:rPr lang="en-ZA" sz="2400" b="1" dirty="0" smtClean="0">
                <a:solidFill>
                  <a:srgbClr val="002060"/>
                </a:solidFill>
              </a:rPr>
            </a:br>
            <a:r>
              <a:rPr lang="en-ZA" sz="2400" b="1" dirty="0" smtClean="0">
                <a:solidFill>
                  <a:srgbClr val="002060"/>
                </a:solidFill>
              </a:rPr>
              <a:t>Reduce to the absurd</a:t>
            </a:r>
          </a:p>
        </p:txBody>
      </p:sp>
      <p:sp>
        <p:nvSpPr>
          <p:cNvPr id="41987" name="Rectangle 3"/>
          <p:cNvSpPr>
            <a:spLocks noGrp="1" noChangeArrowheads="1"/>
          </p:cNvSpPr>
          <p:nvPr>
            <p:ph type="body" idx="1"/>
          </p:nvPr>
        </p:nvSpPr>
        <p:spPr>
          <a:xfrm>
            <a:off x="395536" y="1412776"/>
            <a:ext cx="8229600" cy="4525963"/>
          </a:xfrm>
        </p:spPr>
        <p:txBody>
          <a:bodyPr/>
          <a:lstStyle/>
          <a:p>
            <a:pPr>
              <a:buFont typeface="Wingdings" pitchFamily="2" charset="2"/>
              <a:buChar char="Ø"/>
            </a:pPr>
            <a:r>
              <a:rPr lang="en-ZA" sz="1800" dirty="0" smtClean="0">
                <a:solidFill>
                  <a:srgbClr val="150C8E"/>
                </a:solidFill>
              </a:rPr>
              <a:t>Google 182,000 </a:t>
            </a:r>
            <a:r>
              <a:rPr lang="en-ZA" sz="1800" dirty="0" err="1" smtClean="0">
                <a:solidFill>
                  <a:srgbClr val="150C8E"/>
                </a:solidFill>
              </a:rPr>
              <a:t>occurences</a:t>
            </a:r>
            <a:r>
              <a:rPr lang="en-ZA" sz="1800" dirty="0" smtClean="0">
                <a:solidFill>
                  <a:srgbClr val="150C8E"/>
                </a:solidFill>
              </a:rPr>
              <a:t> </a:t>
            </a:r>
            <a:r>
              <a:rPr lang="en-ZA" sz="1800" dirty="0" smtClean="0">
                <a:solidFill>
                  <a:srgbClr val="150C8E"/>
                </a:solidFill>
                <a:sym typeface="Wingdings" pitchFamily="2" charset="2"/>
              </a:rPr>
              <a:t> widely recognized approach</a:t>
            </a:r>
            <a:endParaRPr lang="en-US" sz="1800" dirty="0" smtClean="0">
              <a:solidFill>
                <a:srgbClr val="150C8E"/>
              </a:solidFill>
            </a:endParaRPr>
          </a:p>
          <a:p>
            <a:pPr>
              <a:buFont typeface="Wingdings" pitchFamily="2" charset="2"/>
              <a:buChar char="Ø"/>
            </a:pPr>
            <a:endParaRPr lang="en-US" sz="1800" dirty="0" smtClean="0">
              <a:solidFill>
                <a:srgbClr val="150C8E"/>
              </a:solidFill>
            </a:endParaRPr>
          </a:p>
          <a:p>
            <a:pPr>
              <a:buFont typeface="Wingdings" pitchFamily="2" charset="2"/>
              <a:buChar char="Ø"/>
            </a:pPr>
            <a:r>
              <a:rPr lang="en-ZA" sz="1800" dirty="0" smtClean="0">
                <a:solidFill>
                  <a:srgbClr val="150C8E"/>
                </a:solidFill>
              </a:rPr>
              <a:t>Reduce to the absurd or proof by contradiction</a:t>
            </a:r>
            <a:endParaRPr lang="en-US" sz="1800" dirty="0" smtClean="0">
              <a:solidFill>
                <a:srgbClr val="150C8E"/>
              </a:solidFill>
            </a:endParaRPr>
          </a:p>
          <a:p>
            <a:pPr>
              <a:buFont typeface="Wingdings" pitchFamily="2" charset="2"/>
              <a:buChar char="Ø"/>
            </a:pPr>
            <a:endParaRPr lang="en-US" sz="1800" dirty="0" smtClean="0">
              <a:solidFill>
                <a:srgbClr val="150C8E"/>
              </a:solidFill>
            </a:endParaRPr>
          </a:p>
          <a:p>
            <a:pPr>
              <a:buFont typeface="Wingdings" pitchFamily="2" charset="2"/>
              <a:buChar char="Ø"/>
            </a:pPr>
            <a:r>
              <a:rPr lang="en-ZA" sz="1800" dirty="0" smtClean="0">
                <a:solidFill>
                  <a:srgbClr val="150C8E"/>
                </a:solidFill>
              </a:rPr>
              <a:t>Fundamental logical, mathematical and legal principle</a:t>
            </a:r>
            <a:endParaRPr lang="en-US" sz="1800" dirty="0" smtClean="0">
              <a:solidFill>
                <a:srgbClr val="150C8E"/>
              </a:solidFill>
            </a:endParaRPr>
          </a:p>
          <a:p>
            <a:pPr>
              <a:buFont typeface="Wingdings" pitchFamily="2" charset="2"/>
              <a:buChar char="Ø"/>
            </a:pPr>
            <a:endParaRPr lang="en-US" sz="1800" dirty="0" smtClean="0">
              <a:solidFill>
                <a:srgbClr val="150C8E"/>
              </a:solidFill>
            </a:endParaRPr>
          </a:p>
          <a:p>
            <a:pPr eaLnBrk="1" hangingPunct="1">
              <a:buNone/>
            </a:pPr>
            <a:endParaRPr lang="en-ZA" sz="1800" dirty="0" smtClean="0"/>
          </a:p>
        </p:txBody>
      </p:sp>
      <p:sp>
        <p:nvSpPr>
          <p:cNvPr id="5" name="TextBox 4"/>
          <p:cNvSpPr txBox="1"/>
          <p:nvPr/>
        </p:nvSpPr>
        <p:spPr>
          <a:xfrm>
            <a:off x="251520" y="3284984"/>
            <a:ext cx="8640960" cy="3570208"/>
          </a:xfrm>
          <a:prstGeom prst="rect">
            <a:avLst/>
          </a:prstGeom>
          <a:noFill/>
        </p:spPr>
        <p:txBody>
          <a:bodyPr wrap="square" rtlCol="0">
            <a:spAutoFit/>
          </a:bodyPr>
          <a:lstStyle/>
          <a:p>
            <a:r>
              <a:rPr lang="en-US" b="1" dirty="0" err="1" smtClean="0"/>
              <a:t>Reductio</a:t>
            </a:r>
            <a:r>
              <a:rPr lang="en-US" b="1" dirty="0" smtClean="0"/>
              <a:t> ad absurdum</a:t>
            </a:r>
            <a:r>
              <a:rPr lang="en-US" dirty="0" smtClean="0"/>
              <a:t> (Latin: "reduction to the absurd") is a form of </a:t>
            </a:r>
            <a:r>
              <a:rPr lang="en-US" dirty="0" smtClean="0">
                <a:hlinkClick r:id="rId3" action="ppaction://hlinkfile" tooltip="Argument"/>
              </a:rPr>
              <a:t>argument</a:t>
            </a:r>
            <a:r>
              <a:rPr lang="en-US" dirty="0" smtClean="0"/>
              <a:t> in which a </a:t>
            </a:r>
            <a:r>
              <a:rPr lang="en-US" dirty="0" smtClean="0">
                <a:hlinkClick r:id="rId4" action="ppaction://hlinkfile" tooltip="Proposition (philosophy)"/>
              </a:rPr>
              <a:t>proposition</a:t>
            </a:r>
            <a:r>
              <a:rPr lang="en-US" dirty="0" smtClean="0"/>
              <a:t> is disproven by following its implications to a logical but absurd consequence.</a:t>
            </a:r>
            <a:r>
              <a:rPr lang="en-US" baseline="30000" dirty="0" smtClean="0">
                <a:hlinkClick r:id="rId5" action="ppaction://hlinkfile"/>
              </a:rPr>
              <a:t>[1]</a:t>
            </a:r>
            <a:endParaRPr lang="en-US" dirty="0" smtClean="0"/>
          </a:p>
          <a:p>
            <a:endParaRPr lang="en-US" dirty="0" smtClean="0"/>
          </a:p>
          <a:p>
            <a:r>
              <a:rPr lang="en-US" dirty="0" smtClean="0"/>
              <a:t>A particular kind of </a:t>
            </a:r>
            <a:r>
              <a:rPr lang="en-US" dirty="0" err="1" smtClean="0"/>
              <a:t>reductio</a:t>
            </a:r>
            <a:r>
              <a:rPr lang="en-US" dirty="0" smtClean="0"/>
              <a:t> ad absurdum, in its strictest sense, is </a:t>
            </a:r>
            <a:r>
              <a:rPr lang="en-US" dirty="0" smtClean="0">
                <a:hlinkClick r:id="rId6" action="ppaction://hlinkfile" tooltip="Proof by contradiction"/>
              </a:rPr>
              <a:t>proof by contradiction</a:t>
            </a:r>
            <a:r>
              <a:rPr lang="en-US" dirty="0" smtClean="0"/>
              <a:t> (also called indirect proof) where an assumption is proven false because it leads to a contradiction</a:t>
            </a:r>
          </a:p>
          <a:p>
            <a:endParaRPr lang="en-US" dirty="0" smtClean="0"/>
          </a:p>
          <a:p>
            <a:r>
              <a:rPr lang="en-US" dirty="0" smtClean="0"/>
              <a:t>In </a:t>
            </a:r>
            <a:r>
              <a:rPr lang="en-US" dirty="0" smtClean="0">
                <a:hlinkClick r:id="rId7" action="ppaction://hlinkfile" tooltip="Logic"/>
              </a:rPr>
              <a:t>logic</a:t>
            </a:r>
            <a:r>
              <a:rPr lang="en-US" dirty="0" smtClean="0"/>
              <a:t>, </a:t>
            </a:r>
            <a:r>
              <a:rPr lang="en-US" b="1" dirty="0" smtClean="0"/>
              <a:t>proof by contradiction</a:t>
            </a:r>
            <a:r>
              <a:rPr lang="en-US" dirty="0" smtClean="0"/>
              <a:t> is a form of </a:t>
            </a:r>
            <a:r>
              <a:rPr lang="en-US" dirty="0" smtClean="0">
                <a:hlinkClick r:id="rId8" action="ppaction://hlinkfile" tooltip="Mathematical proof"/>
              </a:rPr>
              <a:t>proof</a:t>
            </a:r>
            <a:r>
              <a:rPr lang="en-US" dirty="0" smtClean="0"/>
              <a:t> that establishes the </a:t>
            </a:r>
            <a:r>
              <a:rPr lang="en-US" dirty="0" smtClean="0">
                <a:hlinkClick r:id="rId9" action="ppaction://hlinkfile" tooltip="Truth"/>
              </a:rPr>
              <a:t>truth</a:t>
            </a:r>
            <a:r>
              <a:rPr lang="en-US" dirty="0" smtClean="0"/>
              <a:t> or </a:t>
            </a:r>
            <a:r>
              <a:rPr lang="en-US" dirty="0" smtClean="0">
                <a:hlinkClick r:id="rId10" action="ppaction://hlinkfile" tooltip="Validity"/>
              </a:rPr>
              <a:t>validity</a:t>
            </a:r>
            <a:r>
              <a:rPr lang="en-US" dirty="0" smtClean="0"/>
              <a:t> of a </a:t>
            </a:r>
            <a:r>
              <a:rPr lang="en-US" dirty="0" smtClean="0">
                <a:hlinkClick r:id="rId11" action="ppaction://hlinkfile" tooltip="Proposition"/>
              </a:rPr>
              <a:t>proposition</a:t>
            </a:r>
            <a:r>
              <a:rPr lang="en-US" dirty="0" smtClean="0"/>
              <a:t> by showing that the proposition being false would imply a </a:t>
            </a:r>
            <a:r>
              <a:rPr lang="en-US" dirty="0" smtClean="0">
                <a:hlinkClick r:id="rId12" action="ppaction://hlinkfile" tooltip="Contradiction"/>
              </a:rPr>
              <a:t>contradiction</a:t>
            </a:r>
            <a:r>
              <a:rPr lang="en-US" dirty="0" smtClean="0"/>
              <a:t>.</a:t>
            </a:r>
          </a:p>
          <a:p>
            <a:endParaRPr lang="en-ZA" sz="1400" dirty="0" smtClean="0"/>
          </a:p>
          <a:p>
            <a:r>
              <a:rPr lang="en-ZA" sz="1400" dirty="0" smtClean="0"/>
              <a:t>From Wikipedia</a:t>
            </a:r>
            <a:endParaRPr lang="en-US" sz="1400" dirty="0"/>
          </a:p>
        </p:txBody>
      </p:sp>
      <p:pic>
        <p:nvPicPr>
          <p:cNvPr id="2050" name="Picture 2"/>
          <p:cNvPicPr>
            <a:picLocks noChangeAspect="1" noChangeArrowheads="1"/>
          </p:cNvPicPr>
          <p:nvPr/>
        </p:nvPicPr>
        <p:blipFill>
          <a:blip r:embed="rId13" cstate="print"/>
          <a:srcRect/>
          <a:stretch>
            <a:fillRect/>
          </a:stretch>
        </p:blipFill>
        <p:spPr bwMode="auto">
          <a:xfrm>
            <a:off x="0" y="1340768"/>
            <a:ext cx="9143999" cy="6858000"/>
          </a:xfrm>
          <a:prstGeom prst="rect">
            <a:avLst/>
          </a:prstGeom>
          <a:noFill/>
          <a:ln w="9525">
            <a:noFill/>
            <a:miter lim="800000"/>
            <a:headEnd/>
            <a:tailEnd/>
          </a:ln>
          <a:effectLst/>
        </p:spPr>
      </p:pic>
      <p:sp>
        <p:nvSpPr>
          <p:cNvPr id="6" name="TextBox 5"/>
          <p:cNvSpPr txBox="1"/>
          <p:nvPr/>
        </p:nvSpPr>
        <p:spPr>
          <a:xfrm rot="19154005">
            <a:off x="370428" y="3183879"/>
            <a:ext cx="7992888" cy="1569660"/>
          </a:xfrm>
          <a:prstGeom prst="rect">
            <a:avLst/>
          </a:prstGeom>
          <a:noFill/>
        </p:spPr>
        <p:txBody>
          <a:bodyPr wrap="square" rtlCol="0">
            <a:spAutoFit/>
          </a:bodyPr>
          <a:lstStyle/>
          <a:p>
            <a:pPr algn="ctr"/>
            <a:r>
              <a:rPr lang="en-ZA" sz="9600" dirty="0" smtClean="0">
                <a:solidFill>
                  <a:srgbClr val="FF0000"/>
                </a:solidFill>
              </a:rPr>
              <a:t>R e c a p</a:t>
            </a:r>
            <a:endParaRPr lang="en-US" sz="9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500"/>
                                        <p:tgtEl>
                                          <p:spTgt spid="41987">
                                            <p:txEl>
                                              <p:pRg st="0" end="0"/>
                                            </p:txEl>
                                          </p:spTgt>
                                        </p:tgtEl>
                                      </p:cBhvr>
                                    </p:animEffect>
                                  </p:childTnLst>
                                </p:cTn>
                              </p:par>
                            </p:childTnLst>
                          </p:cTn>
                        </p:par>
                        <p:par>
                          <p:cTn id="13" fill="hold">
                            <p:stCondLst>
                              <p:cond delay="1000"/>
                            </p:stCondLst>
                            <p:childTnLst>
                              <p:par>
                                <p:cTn id="14" presetID="10" presetClass="exit" presetSubtype="0" fill="hold" nodeType="afterEffect">
                                  <p:stCondLst>
                                    <p:cond delay="0"/>
                                  </p:stCondLst>
                                  <p:childTnLst>
                                    <p:animEffect transition="out" filter="fade">
                                      <p:cBhvr>
                                        <p:cTn id="15" dur="500"/>
                                        <p:tgtEl>
                                          <p:spTgt spid="2050"/>
                                        </p:tgtEl>
                                      </p:cBhvr>
                                    </p:animEffect>
                                    <p:set>
                                      <p:cBhvr>
                                        <p:cTn id="16" dur="1" fill="hold">
                                          <p:stCondLst>
                                            <p:cond delay="499"/>
                                          </p:stCondLst>
                                        </p:cTn>
                                        <p:tgtEl>
                                          <p:spTgt spid="2050"/>
                                        </p:tgtEl>
                                        <p:attrNameLst>
                                          <p:attrName>style.visibility</p:attrName>
                                        </p:attrNameLst>
                                      </p:cBhvr>
                                      <p:to>
                                        <p:strVal val="hidden"/>
                                      </p:to>
                                    </p:se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1987">
                                            <p:txEl>
                                              <p:pRg st="2" end="2"/>
                                            </p:txEl>
                                          </p:spTgt>
                                        </p:tgtEl>
                                        <p:attrNameLst>
                                          <p:attrName>style.visibility</p:attrName>
                                        </p:attrNameLst>
                                      </p:cBhvr>
                                      <p:to>
                                        <p:strVal val="visible"/>
                                      </p:to>
                                    </p:set>
                                    <p:animEffect transition="in" filter="fade">
                                      <p:cBhvr>
                                        <p:cTn id="20" dur="500"/>
                                        <p:tgtEl>
                                          <p:spTgt spid="41987">
                                            <p:txEl>
                                              <p:pRg st="2" end="2"/>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1987">
                                            <p:txEl>
                                              <p:pRg st="4" end="4"/>
                                            </p:txEl>
                                          </p:spTgt>
                                        </p:tgtEl>
                                        <p:attrNameLst>
                                          <p:attrName>style.visibility</p:attrName>
                                        </p:attrNameLst>
                                      </p:cBhvr>
                                      <p:to>
                                        <p:strVal val="visible"/>
                                      </p:to>
                                    </p:set>
                                    <p:animEffect transition="in" filter="fade">
                                      <p:cBhvr>
                                        <p:cTn id="24" dur="500"/>
                                        <p:tgtEl>
                                          <p:spTgt spid="41987">
                                            <p:txEl>
                                              <p:pRg st="4" end="4"/>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Millions or billions of years</a:t>
            </a:r>
            <a:br>
              <a:rPr lang="en-ZA" sz="2400" b="1" dirty="0" smtClean="0">
                <a:solidFill>
                  <a:srgbClr val="002060"/>
                </a:solidFill>
              </a:rPr>
            </a:br>
            <a:r>
              <a:rPr lang="en-ZA" sz="2400" b="1" dirty="0" smtClean="0">
                <a:solidFill>
                  <a:srgbClr val="002060"/>
                </a:solidFill>
              </a:rPr>
              <a:t>Reduce to the absurd</a:t>
            </a:r>
          </a:p>
        </p:txBody>
      </p:sp>
      <p:pic>
        <p:nvPicPr>
          <p:cNvPr id="4" name="Picture 11"/>
          <p:cNvPicPr>
            <a:picLocks noChangeAspect="1" noChangeArrowheads="1"/>
          </p:cNvPicPr>
          <p:nvPr/>
        </p:nvPicPr>
        <p:blipFill>
          <a:blip r:embed="rId3" cstate="print"/>
          <a:srcRect/>
          <a:stretch>
            <a:fillRect/>
          </a:stretch>
        </p:blipFill>
        <p:spPr bwMode="auto">
          <a:xfrm>
            <a:off x="323528" y="2492896"/>
            <a:ext cx="8208912" cy="1628800"/>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6732240" y="3068960"/>
            <a:ext cx="3209925" cy="2686050"/>
          </a:xfrm>
          <a:prstGeom prst="rect">
            <a:avLst/>
          </a:prstGeom>
          <a:noFill/>
          <a:ln w="9525">
            <a:noFill/>
            <a:miter lim="800000"/>
            <a:headEnd/>
            <a:tailEnd/>
          </a:ln>
        </p:spPr>
      </p:pic>
      <p:cxnSp>
        <p:nvCxnSpPr>
          <p:cNvPr id="6" name="Straight Arrow Connector 5"/>
          <p:cNvCxnSpPr/>
          <p:nvPr/>
        </p:nvCxnSpPr>
        <p:spPr>
          <a:xfrm rot="10800000">
            <a:off x="6876256" y="4077072"/>
            <a:ext cx="1008112" cy="1588"/>
          </a:xfrm>
          <a:prstGeom prst="straightConnector1">
            <a:avLst/>
          </a:prstGeom>
          <a:ln w="120650">
            <a:tailEnd type="arrow"/>
          </a:ln>
        </p:spPr>
        <p:style>
          <a:lnRef idx="1">
            <a:schemeClr val="accent1"/>
          </a:lnRef>
          <a:fillRef idx="0">
            <a:schemeClr val="accent1"/>
          </a:fillRef>
          <a:effectRef idx="0">
            <a:schemeClr val="accent1"/>
          </a:effectRef>
          <a:fontRef idx="minor">
            <a:schemeClr val="tx1"/>
          </a:fontRef>
        </p:style>
      </p:cxnSp>
      <p:sp>
        <p:nvSpPr>
          <p:cNvPr id="41987" name="Rectangle 3"/>
          <p:cNvSpPr>
            <a:spLocks noGrp="1" noChangeArrowheads="1"/>
          </p:cNvSpPr>
          <p:nvPr>
            <p:ph type="body" idx="1"/>
          </p:nvPr>
        </p:nvSpPr>
        <p:spPr>
          <a:xfrm>
            <a:off x="457200" y="1556792"/>
            <a:ext cx="8229600" cy="5301208"/>
          </a:xfrm>
        </p:spPr>
        <p:txBody>
          <a:bodyPr>
            <a:normAutofit lnSpcReduction="10000"/>
          </a:bodyPr>
          <a:lstStyle/>
          <a:p>
            <a:pPr eaLnBrk="1" hangingPunct="1">
              <a:buFont typeface="Wingdings" pitchFamily="2" charset="2"/>
              <a:buChar char="Ø"/>
            </a:pPr>
            <a:r>
              <a:rPr lang="en-ZA" sz="1800" dirty="0" smtClean="0">
                <a:solidFill>
                  <a:srgbClr val="150C8E"/>
                </a:solidFill>
              </a:rPr>
              <a:t>“</a:t>
            </a:r>
            <a:r>
              <a:rPr lang="en-ZA" sz="1800" i="1" dirty="0" smtClean="0">
                <a:solidFill>
                  <a:srgbClr val="150C8E"/>
                </a:solidFill>
              </a:rPr>
              <a:t>We know the radioactive decay rate of … ”</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t>
            </a:r>
            <a:r>
              <a:rPr lang="en-ZA" sz="1800" i="1" dirty="0" smtClean="0">
                <a:solidFill>
                  <a:srgbClr val="150C8E"/>
                </a:solidFill>
              </a:rPr>
              <a:t>We have no basis to assume that there has been a non-linear trend</a:t>
            </a:r>
            <a:r>
              <a:rPr lang="en-ZA" sz="1800" dirty="0" smtClean="0">
                <a:solidFill>
                  <a:srgbClr val="150C8E"/>
                </a:solidFill>
              </a:rPr>
              <a: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Everything so far in this presentation indicates</a:t>
            </a:r>
          </a:p>
          <a:p>
            <a:pPr eaLnBrk="1" hangingPunct="1">
              <a:buNone/>
            </a:pPr>
            <a:r>
              <a:rPr lang="en-ZA" sz="1800" dirty="0" smtClean="0">
                <a:solidFill>
                  <a:srgbClr val="150C8E"/>
                </a:solidFill>
              </a:rPr>
              <a:t>     massively non-linear events</a:t>
            </a:r>
          </a:p>
          <a:p>
            <a:pPr eaLnBrk="1" hangingPunct="1">
              <a:buNone/>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Written records going back thousands of years</a:t>
            </a:r>
          </a:p>
          <a:p>
            <a:pPr eaLnBrk="1" hangingPunct="1">
              <a:buNone/>
            </a:pPr>
            <a:r>
              <a:rPr lang="en-ZA" sz="1800" dirty="0" smtClean="0">
                <a:solidFill>
                  <a:srgbClr val="150C8E"/>
                </a:solidFill>
              </a:rPr>
              <a:t>      indicate a recent event</a:t>
            </a:r>
          </a:p>
          <a:p>
            <a:pPr eaLnBrk="1" hangingPunct="1">
              <a:buNone/>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Millions of years is therefore highly improbable, technically unsound and logically probably absurd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9000"/>
                            </p:stCondLst>
                            <p:childTnLst>
                              <p:par>
                                <p:cTn id="25" presetID="10" presetClass="entr" presetSubtype="0" fill="hold" nodeType="after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Effect transition="in" filter="fade">
                                      <p:cBhvr>
                                        <p:cTn id="27" dur="2000"/>
                                        <p:tgtEl>
                                          <p:spTgt spid="41987">
                                            <p:txEl>
                                              <p:pRg st="8" end="8"/>
                                            </p:txEl>
                                          </p:spTgt>
                                        </p:tgtEl>
                                      </p:cBhvr>
                                    </p:animEffect>
                                  </p:childTnLst>
                                </p:cTn>
                              </p:par>
                            </p:childTnLst>
                          </p:cTn>
                        </p:par>
                        <p:par>
                          <p:cTn id="28" fill="hold">
                            <p:stCondLst>
                              <p:cond delay="11000"/>
                            </p:stCondLst>
                            <p:childTnLst>
                              <p:par>
                                <p:cTn id="29" presetID="10" presetClass="entr" presetSubtype="0" fill="hold" nodeType="afterEffect">
                                  <p:stCondLst>
                                    <p:cond delay="0"/>
                                  </p:stCondLst>
                                  <p:childTnLst>
                                    <p:set>
                                      <p:cBhvr>
                                        <p:cTn id="30" dur="1" fill="hold">
                                          <p:stCondLst>
                                            <p:cond delay="0"/>
                                          </p:stCondLst>
                                        </p:cTn>
                                        <p:tgtEl>
                                          <p:spTgt spid="41987">
                                            <p:txEl>
                                              <p:pRg st="9" end="9"/>
                                            </p:txEl>
                                          </p:spTgt>
                                        </p:tgtEl>
                                        <p:attrNameLst>
                                          <p:attrName>style.visibility</p:attrName>
                                        </p:attrNameLst>
                                      </p:cBhvr>
                                      <p:to>
                                        <p:strVal val="visible"/>
                                      </p:to>
                                    </p:set>
                                    <p:animEffect transition="in" filter="fade">
                                      <p:cBhvr>
                                        <p:cTn id="31" dur="2000"/>
                                        <p:tgtEl>
                                          <p:spTgt spid="41987">
                                            <p:txEl>
                                              <p:pRg st="9" end="9"/>
                                            </p:txEl>
                                          </p:spTgt>
                                        </p:tgtEl>
                                      </p:cBhvr>
                                    </p:animEffect>
                                  </p:childTnLst>
                                </p:cTn>
                              </p:par>
                            </p:childTnLst>
                          </p:cTn>
                        </p:par>
                        <p:par>
                          <p:cTn id="32" fill="hold">
                            <p:stCondLst>
                              <p:cond delay="13000"/>
                            </p:stCondLst>
                            <p:childTnLst>
                              <p:par>
                                <p:cTn id="33" presetID="10" presetClass="entr" presetSubtype="0" fill="hold" nodeType="afterEffect">
                                  <p:stCondLst>
                                    <p:cond delay="0"/>
                                  </p:stCondLst>
                                  <p:childTnLst>
                                    <p:set>
                                      <p:cBhvr>
                                        <p:cTn id="34" dur="1" fill="hold">
                                          <p:stCondLst>
                                            <p:cond delay="0"/>
                                          </p:stCondLst>
                                        </p:cTn>
                                        <p:tgtEl>
                                          <p:spTgt spid="41987">
                                            <p:txEl>
                                              <p:pRg st="11" end="11"/>
                                            </p:txEl>
                                          </p:spTgt>
                                        </p:tgtEl>
                                        <p:attrNameLst>
                                          <p:attrName>style.visibility</p:attrName>
                                        </p:attrNameLst>
                                      </p:cBhvr>
                                      <p:to>
                                        <p:strVal val="visible"/>
                                      </p:to>
                                    </p:set>
                                    <p:animEffect transition="in" filter="fade">
                                      <p:cBhvr>
                                        <p:cTn id="35" dur="2000"/>
                                        <p:tgtEl>
                                          <p:spTgt spid="41987">
                                            <p:txEl>
                                              <p:pRg st="11" end="11"/>
                                            </p:txEl>
                                          </p:spTgt>
                                        </p:tgtEl>
                                      </p:cBhvr>
                                    </p:animEffect>
                                  </p:childTnLst>
                                </p:cTn>
                              </p:par>
                            </p:childTnLst>
                          </p:cTn>
                        </p:par>
                        <p:par>
                          <p:cTn id="36" fill="hold">
                            <p:stCondLst>
                              <p:cond delay="15000"/>
                            </p:stCondLst>
                            <p:childTnLst>
                              <p:par>
                                <p:cTn id="37" presetID="10" presetClass="entr" presetSubtype="0" fill="hold" nodeType="afterEffect">
                                  <p:stCondLst>
                                    <p:cond delay="0"/>
                                  </p:stCondLst>
                                  <p:childTnLst>
                                    <p:set>
                                      <p:cBhvr>
                                        <p:cTn id="38" dur="1" fill="hold">
                                          <p:stCondLst>
                                            <p:cond delay="0"/>
                                          </p:stCondLst>
                                        </p:cTn>
                                        <p:tgtEl>
                                          <p:spTgt spid="41987">
                                            <p:txEl>
                                              <p:pRg st="12" end="12"/>
                                            </p:txEl>
                                          </p:spTgt>
                                        </p:tgtEl>
                                        <p:attrNameLst>
                                          <p:attrName>style.visibility</p:attrName>
                                        </p:attrNameLst>
                                      </p:cBhvr>
                                      <p:to>
                                        <p:strVal val="visible"/>
                                      </p:to>
                                    </p:set>
                                    <p:animEffect transition="in" filter="fade">
                                      <p:cBhvr>
                                        <p:cTn id="39" dur="2000"/>
                                        <p:tgtEl>
                                          <p:spTgt spid="41987">
                                            <p:txEl>
                                              <p:pRg st="12" end="12"/>
                                            </p:txEl>
                                          </p:spTgt>
                                        </p:tgtEl>
                                      </p:cBhvr>
                                    </p:animEffect>
                                  </p:childTnLst>
                                </p:cTn>
                              </p:par>
                            </p:childTnLst>
                          </p:cTn>
                        </p:par>
                        <p:par>
                          <p:cTn id="40" fill="hold">
                            <p:stCondLst>
                              <p:cond delay="17000"/>
                            </p:stCondLst>
                            <p:childTnLst>
                              <p:par>
                                <p:cTn id="41" presetID="10" presetClass="entr" presetSubtype="0" fill="hold" nodeType="afterEffect">
                                  <p:stCondLst>
                                    <p:cond delay="0"/>
                                  </p:stCondLst>
                                  <p:childTnLst>
                                    <p:set>
                                      <p:cBhvr>
                                        <p:cTn id="42" dur="1" fill="hold">
                                          <p:stCondLst>
                                            <p:cond delay="0"/>
                                          </p:stCondLst>
                                        </p:cTn>
                                        <p:tgtEl>
                                          <p:spTgt spid="41987">
                                            <p:txEl>
                                              <p:pRg st="14" end="14"/>
                                            </p:txEl>
                                          </p:spTgt>
                                        </p:tgtEl>
                                        <p:attrNameLst>
                                          <p:attrName>style.visibility</p:attrName>
                                        </p:attrNameLst>
                                      </p:cBhvr>
                                      <p:to>
                                        <p:strVal val="visible"/>
                                      </p:to>
                                    </p:set>
                                    <p:animEffect transition="in" filter="fade">
                                      <p:cBhvr>
                                        <p:cTn id="43" dur="2000"/>
                                        <p:tgtEl>
                                          <p:spTgt spid="419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eaLnBrk="1" hangingPunct="1"/>
            <a:r>
              <a:rPr lang="en-ZA" sz="2400" b="1" dirty="0" smtClean="0">
                <a:solidFill>
                  <a:srgbClr val="002060"/>
                </a:solidFill>
              </a:rPr>
              <a:t>The “Bible” is the “Word of God” and without error -- reduce to the absurd</a:t>
            </a:r>
          </a:p>
        </p:txBody>
      </p:sp>
      <p:sp>
        <p:nvSpPr>
          <p:cNvPr id="41987" name="Rectangle 3"/>
          <p:cNvSpPr>
            <a:spLocks noGrp="1" noChangeArrowheads="1"/>
          </p:cNvSpPr>
          <p:nvPr>
            <p:ph type="body" idx="1"/>
          </p:nvPr>
        </p:nvSpPr>
        <p:spPr>
          <a:xfrm>
            <a:off x="457200" y="1556792"/>
            <a:ext cx="8229600" cy="5301208"/>
          </a:xfrm>
        </p:spPr>
        <p:txBody>
          <a:bodyPr>
            <a:normAutofit/>
          </a:bodyPr>
          <a:lstStyle/>
          <a:p>
            <a:pPr eaLnBrk="1" hangingPunct="1">
              <a:buFont typeface="Wingdings" pitchFamily="2" charset="2"/>
              <a:buChar char="Ø"/>
            </a:pPr>
            <a:r>
              <a:rPr lang="en-ZA" sz="1800" dirty="0" smtClean="0">
                <a:solidFill>
                  <a:srgbClr val="150C8E"/>
                </a:solidFill>
              </a:rPr>
              <a:t>A collection of writings by assorted people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Nowhere in the book is there a passage that unambiguously catalogues the content of the book and defines its scope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are books of the same name that have different compilations and literally hundreds of different English versions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Nowhere in the book does it claim that the entire compendium of writings is without error</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Nowhere in the book does it claim that the entire compendium of writings is the “</a:t>
            </a:r>
            <a:r>
              <a:rPr lang="en-ZA" sz="1800" i="1" dirty="0" smtClean="0">
                <a:solidFill>
                  <a:srgbClr val="150C8E"/>
                </a:solidFill>
              </a:rPr>
              <a:t>word of God</a:t>
            </a:r>
            <a:r>
              <a:rPr lang="en-ZA" sz="1800" dirty="0" smtClean="0">
                <a:solidFill>
                  <a:srgbClr val="150C8E"/>
                </a:solidFill>
              </a:rPr>
              <a:t>” or “</a:t>
            </a:r>
            <a:r>
              <a:rPr lang="en-ZA" sz="1800" i="1" dirty="0" smtClean="0">
                <a:solidFill>
                  <a:srgbClr val="150C8E"/>
                </a:solidFill>
              </a:rPr>
              <a:t>Yah</a:t>
            </a:r>
            <a:r>
              <a:rPr lang="en-ZA" sz="1800" dirty="0" smtClean="0">
                <a:solidFill>
                  <a:srgbClr val="150C8E"/>
                </a:solidFill>
              </a:rPr>
              <a:t>” (the true name of the Creator</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a:t>
            </a:r>
            <a:r>
              <a:rPr lang="en-ZA" sz="1800" i="1" dirty="0" smtClean="0">
                <a:solidFill>
                  <a:srgbClr val="150C8E"/>
                </a:solidFill>
              </a:rPr>
              <a:t>inerrant word of God / Yah</a:t>
            </a:r>
            <a:r>
              <a:rPr lang="en-ZA" sz="1800" dirty="0" smtClean="0">
                <a:solidFill>
                  <a:srgbClr val="150C8E"/>
                </a:solidFill>
              </a:rPr>
              <a:t>” is therefore highly improbable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AR&amp;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5832</TotalTime>
  <Words>2758</Words>
  <Application>Microsoft Office PowerPoint</Application>
  <PresentationFormat>On-screen Show (4:3)</PresentationFormat>
  <Paragraphs>323</Paragraphs>
  <Slides>27</Slides>
  <Notes>27</Notes>
  <HiddenSlides>0</HiddenSlides>
  <MMClips>3</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A massive hydraulic and tectonic event</vt:lpstr>
      <vt:lpstr>Exponential characteristics</vt:lpstr>
      <vt:lpstr>The dilemma of the “God’s Word” phenomenon</vt:lpstr>
      <vt:lpstr>The dilemma of the “my teacher told me” phenomenon</vt:lpstr>
      <vt:lpstr>The problem of clean sharp corners</vt:lpstr>
      <vt:lpstr>Mathematics and Law Reductio ad absurdem Reduce to the absurd</vt:lpstr>
      <vt:lpstr>Millions or billions of years Reduce to the absurd</vt:lpstr>
      <vt:lpstr>The “Bible” is the “Word of God” and without error -- reduce to the absurd</vt:lpstr>
      <vt:lpstr>Could Genesis be correct?</vt:lpstr>
      <vt:lpstr>“Genesis” is a broadly reliable historical text -- reduce to the absurd</vt:lpstr>
      <vt:lpstr>Noah’s Ship (Ark) found (about 2345BC)</vt:lpstr>
      <vt:lpstr>Noah’s Ship (Ark) found (about 2345BC)</vt:lpstr>
      <vt:lpstr>Genesis is a broadly reliable historical text – Noah’s Ship (Ark = Container) found (about 2345BC)</vt:lpstr>
      <vt:lpstr>Detailed genealogies</vt:lpstr>
      <vt:lpstr>Irish genealogies agree</vt:lpstr>
      <vt:lpstr>Egyptian time lines revisited</vt:lpstr>
      <vt:lpstr>Genesis is a broadly reliable historical text -- reduce to the absurd</vt:lpstr>
      <vt:lpstr>Some useful references by Jonathan Gray</vt:lpstr>
      <vt:lpstr>Jonathan Gray regarding dating</vt:lpstr>
      <vt:lpstr>Another complication Global nuclear war about 4,000 years ago?</vt:lpstr>
      <vt:lpstr>Total destruction of the surface of the earth less than 4,500 years ago disrupts many other theories</vt:lpstr>
      <vt:lpstr>What is the Origin and Purpose of Man? “Evolution” and “Creation”</vt:lpstr>
      <vt:lpstr>An aside What DO I believe about the bible?</vt:lpstr>
      <vt:lpstr>The exact age is not critical but the principle is important</vt:lpstr>
      <vt:lpstr>Summing up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Robertson</dc:creator>
  <cp:lastModifiedBy>ETI</cp:lastModifiedBy>
  <cp:revision>361</cp:revision>
  <dcterms:created xsi:type="dcterms:W3CDTF">2009-05-01T08:13:25Z</dcterms:created>
  <dcterms:modified xsi:type="dcterms:W3CDTF">2014-06-15T14:55:48Z</dcterms:modified>
</cp:coreProperties>
</file>